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645" r:id="rId2"/>
    <p:sldId id="646" r:id="rId3"/>
    <p:sldId id="647" r:id="rId4"/>
    <p:sldId id="648" r:id="rId5"/>
    <p:sldId id="652" r:id="rId6"/>
    <p:sldId id="653" r:id="rId7"/>
    <p:sldId id="656" r:id="rId8"/>
    <p:sldId id="657" r:id="rId9"/>
    <p:sldId id="658" r:id="rId10"/>
    <p:sldId id="659" r:id="rId11"/>
    <p:sldId id="650" r:id="rId12"/>
    <p:sldId id="660" r:id="rId13"/>
    <p:sldId id="661" r:id="rId14"/>
    <p:sldId id="664" r:id="rId15"/>
    <p:sldId id="665" r:id="rId16"/>
    <p:sldId id="666" r:id="rId17"/>
    <p:sldId id="667" r:id="rId18"/>
    <p:sldId id="668" r:id="rId19"/>
    <p:sldId id="669" r:id="rId20"/>
    <p:sldId id="670" r:id="rId21"/>
    <p:sldId id="672" r:id="rId22"/>
    <p:sldId id="671" r:id="rId23"/>
    <p:sldId id="662" r:id="rId24"/>
    <p:sldId id="663" r:id="rId25"/>
    <p:sldId id="673" r:id="rId26"/>
    <p:sldId id="674" r:id="rId27"/>
    <p:sldId id="675" r:id="rId28"/>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FE4C54"/>
    <a:srgbClr val="CCCCCC"/>
    <a:srgbClr val="CC0000"/>
    <a:srgbClr val="2DC6E6"/>
    <a:srgbClr val="FF99FF"/>
    <a:srgbClr val="FE4B52"/>
    <a:srgbClr val="FFFFFF"/>
    <a:srgbClr val="B4AA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84" autoAdjust="0"/>
    <p:restoredTop sz="96405" autoAdjust="0"/>
  </p:normalViewPr>
  <p:slideViewPr>
    <p:cSldViewPr>
      <p:cViewPr>
        <p:scale>
          <a:sx n="118" d="100"/>
          <a:sy n="118" d="100"/>
        </p:scale>
        <p:origin x="800" y="480"/>
      </p:cViewPr>
      <p:guideLst>
        <p:guide orient="horz" pos="2160"/>
        <p:guide pos="2880"/>
      </p:guideLst>
    </p:cSldViewPr>
  </p:slideViewPr>
  <p:outlineViewPr>
    <p:cViewPr>
      <p:scale>
        <a:sx n="33" d="100"/>
        <a:sy n="33" d="100"/>
      </p:scale>
      <p:origin x="0" y="-1296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나눔바른고딕OTF Bold" charset="-127"/>
                <a:ea typeface="나눔바른고딕OTF Bold" charset="-127"/>
              </a:defRPr>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나눔바른고딕OTF Bold" charset="-127"/>
                <a:ea typeface="나눔바른고딕OTF Bold" charset="-127"/>
              </a:defRPr>
            </a:lvl1pPr>
          </a:lstStyle>
          <a:p>
            <a:fld id="{E9CA654E-EBD9-4CE9-AAD0-9BCA047E2E1D}" type="datetimeFigureOut">
              <a:rPr lang="ko-KR" altLang="en-US" smtClean="0"/>
              <a:pPr/>
              <a:t>2017. 8. 12.</a:t>
            </a:fld>
            <a:endParaRPr lang="ko-KR" altLang="en-US" dirty="0"/>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나눔바른고딕OTF Bold" charset="-127"/>
                <a:ea typeface="나눔바른고딕OTF Bold"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나눔바른고딕OTF Bold" charset="-127"/>
                <a:ea typeface="나눔바른고딕OTF Bold" charset="-127"/>
              </a:defRPr>
            </a:lvl1pPr>
          </a:lstStyle>
          <a:p>
            <a:fld id="{3C7970E3-E969-4B5B-B387-9B817F0C226C}" type="slidenum">
              <a:rPr lang="ko-KR" altLang="en-US" smtClean="0"/>
              <a:pPr/>
              <a:t>‹#›</a:t>
            </a:fld>
            <a:endParaRPr lang="ko-KR" altLang="en-US" dirty="0"/>
          </a:p>
        </p:txBody>
      </p:sp>
    </p:spTree>
    <p:extLst>
      <p:ext uri="{BB962C8B-B14F-4D97-AF65-F5344CB8AC3E}">
        <p14:creationId xmlns:p14="http://schemas.microsoft.com/office/powerpoint/2010/main" val="9389948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나눔바른고딕OTF Bold" charset="-127"/>
        <a:ea typeface="나눔바른고딕OTF Bold" charset="-127"/>
        <a:cs typeface="+mn-cs"/>
      </a:defRPr>
    </a:lvl1pPr>
    <a:lvl2pPr marL="457200" algn="l" defTabSz="914400" rtl="0" eaLnBrk="1" latinLnBrk="1" hangingPunct="1">
      <a:defRPr sz="1200" kern="1200">
        <a:solidFill>
          <a:schemeClr val="tx1"/>
        </a:solidFill>
        <a:latin typeface="나눔바른고딕OTF Bold" charset="-127"/>
        <a:ea typeface="나눔바른고딕OTF Bold" charset="-127"/>
        <a:cs typeface="+mn-cs"/>
      </a:defRPr>
    </a:lvl2pPr>
    <a:lvl3pPr marL="914400" algn="l" defTabSz="914400" rtl="0" eaLnBrk="1" latinLnBrk="1" hangingPunct="1">
      <a:defRPr sz="1200" kern="1200">
        <a:solidFill>
          <a:schemeClr val="tx1"/>
        </a:solidFill>
        <a:latin typeface="나눔바른고딕OTF Bold" charset="-127"/>
        <a:ea typeface="나눔바른고딕OTF Bold" charset="-127"/>
        <a:cs typeface="+mn-cs"/>
      </a:defRPr>
    </a:lvl3pPr>
    <a:lvl4pPr marL="1371600" algn="l" defTabSz="914400" rtl="0" eaLnBrk="1" latinLnBrk="1" hangingPunct="1">
      <a:defRPr sz="1200" kern="1200">
        <a:solidFill>
          <a:schemeClr val="tx1"/>
        </a:solidFill>
        <a:latin typeface="나눔바른고딕OTF Bold" charset="-127"/>
        <a:ea typeface="나눔바른고딕OTF Bold" charset="-127"/>
        <a:cs typeface="+mn-cs"/>
      </a:defRPr>
    </a:lvl4pPr>
    <a:lvl5pPr marL="1828800" algn="l" defTabSz="914400" rtl="0" eaLnBrk="1" latinLnBrk="1" hangingPunct="1">
      <a:defRPr sz="1200" kern="1200">
        <a:solidFill>
          <a:schemeClr val="tx1"/>
        </a:solidFill>
        <a:latin typeface="나눔바른고딕OTF Bold" charset="-127"/>
        <a:ea typeface="나눔바른고딕OTF Bold"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solidFill>
          <a:schemeClr val="bg1">
            <a:lumMod val="85000"/>
          </a:schemeClr>
        </a:solid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251520" y="1196752"/>
            <a:ext cx="7772400" cy="1470025"/>
          </a:xfrm>
        </p:spPr>
        <p:txBody>
          <a:bodyPr>
            <a:noAutofit/>
          </a:bodyPr>
          <a:lstStyle>
            <a:lvl1pPr algn="l">
              <a:defRPr sz="8000" b="1">
                <a:solidFill>
                  <a:schemeClr val="tx1">
                    <a:lumMod val="65000"/>
                    <a:lumOff val="35000"/>
                  </a:schemeClr>
                </a:solidFill>
                <a:latin typeface="Meiryo UI" pitchFamily="34" charset="-128"/>
                <a:ea typeface="휴먼둥근헤드라인" pitchFamily="18" charset="-127"/>
                <a:cs typeface="Meiryo UI" pitchFamily="34" charset="-128"/>
              </a:defRPr>
            </a:lvl1pPr>
          </a:lstStyle>
          <a:p>
            <a:r>
              <a:rPr lang="ko-KR" altLang="en-US" dirty="0" smtClean="0"/>
              <a:t>마스터 제목 스타일 편집</a:t>
            </a:r>
            <a:endParaRPr lang="ko-KR" altLang="en-US" dirty="0"/>
          </a:p>
        </p:txBody>
      </p:sp>
      <p:sp>
        <p:nvSpPr>
          <p:cNvPr id="20" name="날짜 개체 틀 3"/>
          <p:cNvSpPr>
            <a:spLocks noGrp="1"/>
          </p:cNvSpPr>
          <p:nvPr>
            <p:ph type="dt" sz="half" idx="10"/>
          </p:nvPr>
        </p:nvSpPr>
        <p:spPr>
          <a:xfrm>
            <a:off x="305026" y="2636912"/>
            <a:ext cx="3600400" cy="365125"/>
          </a:xfrm>
        </p:spPr>
        <p:txBody>
          <a:bodyPr/>
          <a:lstStyle>
            <a:lvl1pPr algn="l">
              <a:defRPr sz="1600">
                <a:solidFill>
                  <a:schemeClr val="tx1">
                    <a:lumMod val="65000"/>
                    <a:lumOff val="35000"/>
                  </a:schemeClr>
                </a:solidFill>
                <a:latin typeface="Meiryo UI" pitchFamily="34" charset="-128"/>
                <a:cs typeface="Meiryo UI" pitchFamily="34" charset="-128"/>
              </a:defRPr>
            </a:lvl1pPr>
          </a:lstStyle>
          <a:p>
            <a:fld id="{FCE1694F-A783-43DF-9CCB-25F1A03CBC4F}" type="datetime2">
              <a:rPr lang="en-US" altLang="ko-KR" smtClean="0">
                <a:ea typeface="Meiryo UI" pitchFamily="34" charset="-128"/>
              </a:rPr>
              <a:pPr/>
              <a:t>Saturday, August 12, 2017</a:t>
            </a:fld>
            <a:endParaRPr lang="ko-KR" altLang="en-US" dirty="0"/>
          </a:p>
        </p:txBody>
      </p:sp>
    </p:spTree>
  </p:cSld>
  <p:clrMapOvr>
    <a:masterClrMapping/>
  </p:clrMapOvr>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3A0F7CB-10CC-4FA0-AAB7-60557755851D}" type="datetime1">
              <a:rPr lang="ko-KR" altLang="en-US" smtClean="0"/>
              <a:pPr/>
              <a:t>2017. 8. 12.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072E3B2-398D-43A2-9FF0-A5DC47D85F0F}" type="datetime1">
              <a:rPr lang="ko-KR" altLang="en-US" smtClean="0"/>
              <a:pPr/>
              <a:t>2017. 8. 12.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sp>
        <p:nvSpPr>
          <p:cNvPr id="3" name="내용 개체 틀 2"/>
          <p:cNvSpPr>
            <a:spLocks noGrp="1"/>
          </p:cNvSpPr>
          <p:nvPr>
            <p:ph idx="1"/>
          </p:nvPr>
        </p:nvSpPr>
        <p:spPr>
          <a:xfrm>
            <a:off x="323528" y="1118784"/>
            <a:ext cx="8496944" cy="5262544"/>
          </a:xfrm>
        </p:spPr>
        <p:txBody>
          <a:bodyPr>
            <a:normAutofit/>
          </a:bodyPr>
          <a:lstStyle>
            <a:lvl1pPr marL="342900" indent="-342900">
              <a:buClr>
                <a:schemeClr val="tx1"/>
              </a:buClr>
              <a:buSzPct val="100000"/>
              <a:buFont typeface="Arial" panose="020B0604020202020204" pitchFamily="34" charset="0"/>
              <a:buChar char="•"/>
              <a:defRPr sz="2400">
                <a:solidFill>
                  <a:schemeClr val="tx1"/>
                </a:solidFill>
                <a:latin typeface="나눔바른고딕OTF Bold" charset="-127"/>
                <a:cs typeface="Meiryo UI" pitchFamily="34" charset="-128"/>
              </a:defRPr>
            </a:lvl1pPr>
            <a:lvl2pPr marL="742950" indent="-285750">
              <a:buClr>
                <a:schemeClr val="tx1"/>
              </a:buClr>
              <a:buFont typeface="Arial" panose="020B0604020202020204" pitchFamily="34" charset="0"/>
              <a:buChar char="•"/>
              <a:defRPr sz="2000">
                <a:solidFill>
                  <a:schemeClr val="tx1"/>
                </a:solidFill>
                <a:latin typeface="나눔바른고딕OTF Bold" charset="-127"/>
                <a:cs typeface="Meiryo UI" pitchFamily="34" charset="-128"/>
              </a:defRPr>
            </a:lvl2pPr>
            <a:lvl3pPr marL="1143000" indent="-228600">
              <a:buClr>
                <a:schemeClr val="tx1"/>
              </a:buClr>
              <a:buFont typeface="Arial" panose="020B0604020202020204" pitchFamily="34" charset="0"/>
              <a:buChar char="•"/>
              <a:defRPr sz="1800">
                <a:solidFill>
                  <a:schemeClr val="tx1"/>
                </a:solidFill>
                <a:latin typeface="나눔바른고딕OTF Bold" charset="-127"/>
                <a:cs typeface="Meiryo UI" pitchFamily="34" charset="-128"/>
              </a:defRPr>
            </a:lvl3pPr>
            <a:lvl4pPr marL="1600200" indent="-228600">
              <a:buClr>
                <a:schemeClr val="tx1"/>
              </a:buClr>
              <a:buFont typeface="Arial" panose="020B0604020202020204" pitchFamily="34" charset="0"/>
              <a:buChar char="•"/>
              <a:defRPr sz="1800">
                <a:solidFill>
                  <a:schemeClr val="tx1"/>
                </a:solidFill>
                <a:latin typeface="나눔바른고딕OTF Bold" charset="-127"/>
                <a:cs typeface="Meiryo UI" pitchFamily="34" charset="-128"/>
              </a:defRPr>
            </a:lvl4pPr>
            <a:lvl5pPr marL="2057400" indent="-228600">
              <a:buClr>
                <a:schemeClr val="tx1"/>
              </a:buClr>
              <a:buFont typeface="Arial" panose="020B0604020202020204" pitchFamily="34" charset="0"/>
              <a:buChar char="•"/>
              <a:defRPr sz="1800">
                <a:solidFill>
                  <a:schemeClr val="tx1"/>
                </a:solidFill>
                <a:latin typeface="나눔바른고딕OTF Bold" charset="-127"/>
                <a:cs typeface="Meiryo UI" pitchFamily="34" charset="-128"/>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8" name="제목 7"/>
          <p:cNvSpPr>
            <a:spLocks noGrp="1"/>
          </p:cNvSpPr>
          <p:nvPr>
            <p:ph type="title" hasCustomPrompt="1"/>
          </p:nvPr>
        </p:nvSpPr>
        <p:spPr>
          <a:xfrm>
            <a:off x="295200" y="254688"/>
            <a:ext cx="8575200" cy="654032"/>
          </a:xfrm>
        </p:spPr>
        <p:txBody>
          <a:bodyPr>
            <a:noAutofit/>
          </a:bodyPr>
          <a:lstStyle>
            <a:lvl1pPr algn="l">
              <a:defRPr sz="4000" b="1">
                <a:solidFill>
                  <a:schemeClr val="tx1">
                    <a:lumMod val="85000"/>
                    <a:lumOff val="15000"/>
                  </a:schemeClr>
                </a:solidFill>
                <a:latin typeface="나눔바른고딕OTF Bold" charset="-127"/>
                <a:cs typeface="Meiryo UI" pitchFamily="34" charset="-128"/>
              </a:defRPr>
            </a:lvl1pPr>
          </a:lstStyle>
          <a:p>
            <a:r>
              <a:rPr lang="en-US" altLang="ko-KR" dirty="0" smtClean="0"/>
              <a:t>Title</a:t>
            </a:r>
            <a:endParaRPr lang="ko-KR" altLang="en-US" dirty="0"/>
          </a:p>
        </p:txBody>
      </p:sp>
      <p:sp>
        <p:nvSpPr>
          <p:cNvPr id="11" name="슬라이드 번호 개체 틀 10"/>
          <p:cNvSpPr>
            <a:spLocks noGrp="1"/>
          </p:cNvSpPr>
          <p:nvPr>
            <p:ph type="sldNum" sz="quarter" idx="12"/>
          </p:nvPr>
        </p:nvSpPr>
        <p:spPr>
          <a:xfrm>
            <a:off x="3505200" y="6453336"/>
            <a:ext cx="2133600" cy="365125"/>
          </a:xfrm>
        </p:spPr>
        <p:txBody>
          <a:bodyPr/>
          <a:lstStyle>
            <a:lvl1pPr algn="ctr">
              <a:defRPr sz="1000">
                <a:solidFill>
                  <a:schemeClr val="tx1"/>
                </a:solidFill>
              </a:defRPr>
            </a:lvl1pPr>
          </a:lstStyle>
          <a:p>
            <a:fld id="{4CA1D5AE-3018-49FC-B3E0-A1E0E9567469}" type="slidenum">
              <a:rPr lang="ko-KR" altLang="en-US" smtClean="0"/>
              <a:pPr/>
              <a:t>‹#›</a:t>
            </a:fld>
            <a:endParaRPr lang="ko-KR" altLang="en-US"/>
          </a:p>
        </p:txBody>
      </p:sp>
    </p:spTree>
  </p:cSld>
  <p:clrMapOvr>
    <a:masterClrMapping/>
  </p:clrMapOvr>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구역 머리글">
    <p:bg>
      <p:bgPr>
        <a:solidFill>
          <a:schemeClr val="bg1">
            <a:lumMod val="85000"/>
          </a:schemeClr>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251520" y="4353123"/>
            <a:ext cx="8640960" cy="1362075"/>
          </a:xfrm>
        </p:spPr>
        <p:txBody>
          <a:bodyPr anchor="t"/>
          <a:lstStyle>
            <a:lvl1pPr algn="l">
              <a:defRPr sz="4000" b="1" cap="all">
                <a:solidFill>
                  <a:schemeClr val="tx1">
                    <a:lumMod val="65000"/>
                    <a:lumOff val="35000"/>
                  </a:schemeClr>
                </a:solidFill>
                <a:latin typeface="휴먼둥근헤드라인" pitchFamily="18" charset="-127"/>
                <a:ea typeface="휴먼둥근헤드라인" pitchFamily="18" charset="-127"/>
              </a:defRPr>
            </a:lvl1p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251520" y="2852936"/>
            <a:ext cx="864096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smtClean="0"/>
              <a:t>마스터 텍스트 스타일을 편집합니다</a:t>
            </a:r>
          </a:p>
        </p:txBody>
      </p:sp>
      <p:sp>
        <p:nvSpPr>
          <p:cNvPr id="4" name="날짜 개체 틀 3"/>
          <p:cNvSpPr>
            <a:spLocks noGrp="1"/>
          </p:cNvSpPr>
          <p:nvPr>
            <p:ph type="dt" sz="half" idx="10"/>
          </p:nvPr>
        </p:nvSpPr>
        <p:spPr/>
        <p:txBody>
          <a:bodyPr/>
          <a:lstStyle/>
          <a:p>
            <a:fld id="{DAC76C8D-0C64-468D-9E07-BA112BE10A5A}" type="datetime1">
              <a:rPr lang="ko-KR" altLang="en-US" smtClean="0"/>
              <a:pPr/>
              <a:t>2017. 8. 12.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extLst>
      <p:ext uri="{BB962C8B-B14F-4D97-AF65-F5344CB8AC3E}">
        <p14:creationId xmlns:p14="http://schemas.microsoft.com/office/powerpoint/2010/main" val="3151043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ABCA1450-90AE-4591-9DA4-2F2C0E29B421}" type="datetime1">
              <a:rPr lang="ko-KR" altLang="en-US" smtClean="0"/>
              <a:pPr/>
              <a:t>2017. 8. 12.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3170F9C2-910D-48E9-A1D4-06EE9E8CCF11}" type="datetime1">
              <a:rPr lang="ko-KR" altLang="en-US" smtClean="0"/>
              <a:pPr/>
              <a:t>2017. 8. 12.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467544" y="620688"/>
            <a:ext cx="8229600" cy="1084982"/>
          </a:xfrm>
        </p:spPr>
        <p:txBody>
          <a:bodyPr>
            <a:normAutofit/>
          </a:bodyPr>
          <a:lstStyle>
            <a:lvl1pPr>
              <a:defRPr sz="4800" b="1">
                <a:latin typeface="Garamond" panose="02020404030301010803" pitchFamily="18" charset="0"/>
              </a:defRPr>
            </a:lvl1pPr>
          </a:lstStyle>
          <a:p>
            <a:r>
              <a:rPr lang="en-US" altLang="ko-KR" dirty="0" smtClean="0"/>
              <a:t>Contents</a:t>
            </a:r>
            <a:endParaRPr lang="ko-KR" altLang="en-US" dirty="0"/>
          </a:p>
        </p:txBody>
      </p:sp>
      <p:sp>
        <p:nvSpPr>
          <p:cNvPr id="7" name="내용 개체 틀 2"/>
          <p:cNvSpPr>
            <a:spLocks noGrp="1"/>
          </p:cNvSpPr>
          <p:nvPr>
            <p:ph idx="1" hasCustomPrompt="1"/>
          </p:nvPr>
        </p:nvSpPr>
        <p:spPr>
          <a:xfrm>
            <a:off x="971600" y="1988840"/>
            <a:ext cx="7200800" cy="4392488"/>
          </a:xfrm>
        </p:spPr>
        <p:txBody>
          <a:bodyPr>
            <a:normAutofit/>
          </a:bodyPr>
          <a:lstStyle>
            <a:lvl1pPr marL="342900" indent="-342900">
              <a:buClr>
                <a:schemeClr val="tx1"/>
              </a:buClr>
              <a:buSzPct val="100000"/>
              <a:buFont typeface="Arial" panose="020B0604020202020204" pitchFamily="34" charset="0"/>
              <a:buChar char="•"/>
              <a:defRPr sz="2400">
                <a:solidFill>
                  <a:schemeClr val="tx1"/>
                </a:solidFill>
                <a:latin typeface="Garamond" panose="02020404030301010803" pitchFamily="18" charset="0"/>
                <a:cs typeface="Meiryo UI" pitchFamily="34" charset="-128"/>
              </a:defRPr>
            </a:lvl1pPr>
            <a:lvl2pPr marL="742950" indent="-285750">
              <a:buClr>
                <a:schemeClr val="tx1"/>
              </a:buClr>
              <a:buFont typeface="Arial" panose="020B0604020202020204" pitchFamily="34" charset="0"/>
              <a:buChar char="•"/>
              <a:defRPr sz="2000">
                <a:solidFill>
                  <a:schemeClr val="tx1"/>
                </a:solidFill>
                <a:latin typeface="Garamond" panose="02020404030301010803" pitchFamily="18" charset="0"/>
                <a:cs typeface="Meiryo UI" pitchFamily="34" charset="-128"/>
              </a:defRPr>
            </a:lvl2pPr>
            <a:lvl3pPr marL="1143000" indent="-228600">
              <a:buClr>
                <a:schemeClr val="tx1"/>
              </a:buClr>
              <a:buFont typeface="Arial" panose="020B0604020202020204" pitchFamily="34" charset="0"/>
              <a:buChar char="•"/>
              <a:defRPr sz="1800" baseline="0">
                <a:solidFill>
                  <a:schemeClr val="tx1"/>
                </a:solidFill>
                <a:latin typeface="Garamond" panose="02020404030301010803" pitchFamily="18" charset="0"/>
                <a:cs typeface="Meiryo UI" pitchFamily="34" charset="-128"/>
              </a:defRPr>
            </a:lvl3pPr>
            <a:lvl4pPr marL="1600200" indent="-228600">
              <a:buClr>
                <a:schemeClr val="tx1"/>
              </a:buClr>
              <a:buFont typeface="Arial" panose="020B0604020202020204" pitchFamily="34" charset="0"/>
              <a:buChar char="•"/>
              <a:defRPr sz="1800">
                <a:solidFill>
                  <a:schemeClr val="tx1"/>
                </a:solidFill>
                <a:latin typeface="Garamond" panose="02020404030301010803" pitchFamily="18" charset="0"/>
                <a:cs typeface="Meiryo UI" pitchFamily="34" charset="-128"/>
              </a:defRPr>
            </a:lvl4pPr>
            <a:lvl5pPr marL="2057400" indent="-228600">
              <a:buClr>
                <a:schemeClr val="tx1"/>
              </a:buClr>
              <a:buFont typeface="Arial" panose="020B0604020202020204" pitchFamily="34" charset="0"/>
              <a:buChar char="•"/>
              <a:defRPr sz="1800">
                <a:solidFill>
                  <a:schemeClr val="tx1"/>
                </a:solidFill>
                <a:latin typeface="Garamond" panose="02020404030301010803" pitchFamily="18" charset="0"/>
                <a:cs typeface="Meiryo UI" pitchFamily="34" charset="-128"/>
              </a:defRPr>
            </a:lvl5pPr>
          </a:lstStyle>
          <a:p>
            <a:pPr lvl="0"/>
            <a:r>
              <a:rPr lang="en-US" altLang="ko-KR" dirty="0" smtClean="0"/>
              <a:t>First stage</a:t>
            </a:r>
            <a:endParaRPr lang="ko-KR" altLang="en-US" dirty="0" smtClean="0"/>
          </a:p>
          <a:p>
            <a:pPr lvl="1"/>
            <a:r>
              <a:rPr lang="en-US" altLang="ko-KR" dirty="0" smtClean="0"/>
              <a:t>Second stage</a:t>
            </a:r>
            <a:endParaRPr lang="ko-KR" altLang="en-US" dirty="0" smtClean="0"/>
          </a:p>
          <a:p>
            <a:pPr lvl="2"/>
            <a:r>
              <a:rPr lang="en-US" altLang="ko-KR" dirty="0" smtClean="0"/>
              <a:t>Third stage</a:t>
            </a:r>
            <a:endParaRPr lang="ko-KR" altLang="en-US" dirty="0" smtClean="0"/>
          </a:p>
          <a:p>
            <a:pPr lvl="3"/>
            <a:r>
              <a:rPr lang="ko-KR" altLang="en-US" dirty="0" smtClean="0"/>
              <a:t>넷째 수준</a:t>
            </a:r>
          </a:p>
          <a:p>
            <a:pPr lvl="4"/>
            <a:r>
              <a:rPr lang="ko-KR" altLang="en-US" dirty="0" smtClean="0"/>
              <a:t>다섯째 수준</a:t>
            </a:r>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A2BF0E3-3B49-48EE-8E65-6F6B7B05A3E6}" type="datetime1">
              <a:rPr lang="ko-KR" altLang="en-US" smtClean="0"/>
              <a:pPr/>
              <a:t>2017. 8. 12.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56EDD30-A8D5-4E8F-A388-D7F8914E7797}" type="datetime1">
              <a:rPr lang="ko-KR" altLang="en-US" smtClean="0"/>
              <a:pPr/>
              <a:t>2017. 8. 12.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BA001FBA-5EDF-4611-9FD5-552C72983771}" type="datetime1">
              <a:rPr lang="ko-KR" altLang="en-US" smtClean="0"/>
              <a:pPr/>
              <a:t>2017. 8. 12.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나눔바른고딕OTF Bold" charset="-127"/>
                <a:ea typeface="나눔바른고딕OTF Bold" charset="-127"/>
              </a:defRPr>
            </a:lvl1pPr>
          </a:lstStyle>
          <a:p>
            <a:fld id="{1E3DD4C6-1DC2-4462-9A2C-36CF4FD257E7}" type="datetime1">
              <a:rPr lang="ko-KR" altLang="en-US" smtClean="0"/>
              <a:pPr/>
              <a:t>2017. 8. 12.</a:t>
            </a:fld>
            <a:endParaRPr lang="ko-KR" altLang="en-US" dirty="0"/>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나눔바른고딕OTF Bold" charset="-127"/>
                <a:ea typeface="나눔바른고딕OTF Bold" charset="-127"/>
              </a:defRPr>
            </a:lvl1pPr>
          </a:lstStyle>
          <a:p>
            <a:endParaRPr lang="ko-KR" altLang="en-US" dirty="0"/>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나눔바른고딕OTF Bold" charset="-127"/>
                <a:ea typeface="나눔바른고딕OTF Bold" charset="-127"/>
              </a:defRPr>
            </a:lvl1pPr>
          </a:lstStyle>
          <a:p>
            <a:fld id="{4CA1D5AE-3018-49FC-B3E0-A1E0E9567469}" type="slidenum">
              <a:rPr lang="ko-KR" altLang="en-US" smtClean="0"/>
              <a:pPr/>
              <a:t>‹#›</a:t>
            </a:fld>
            <a:endParaRPr lang="ko-KR"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a:solidFill>
            <a:schemeClr val="tx1"/>
          </a:solidFill>
          <a:latin typeface="나눔바른고딕OTF Bold" charset="-127"/>
          <a:ea typeface="나눔바른고딕OTF Bold" charset="-127"/>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나눔바른고딕OTF Bold" charset="-127"/>
          <a:ea typeface="나눔바른고딕OTF Bold" charset="-127"/>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나눔바른고딕OTF Bold" charset="-127"/>
          <a:ea typeface="나눔바른고딕OTF Bold" charset="-127"/>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나눔바른고딕OTF Bold" charset="-127"/>
          <a:ea typeface="나눔바른고딕OTF Bold" charset="-127"/>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나눔바른고딕OTF Bold" charset="-127"/>
          <a:ea typeface="나눔바른고딕OTF Bold" charset="-127"/>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나눔바른고딕OTF Bold" charset="-127"/>
          <a:ea typeface="나눔바른고딕OTF Bold"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467544" y="1988840"/>
            <a:ext cx="8278688" cy="1470025"/>
          </a:xfrm>
          <a:prstGeom prst="rect">
            <a:avLst/>
          </a:prstGeom>
        </p:spPr>
        <p:txBody>
          <a:bodyPr vert="horz" lIns="91440" tIns="45720" rIns="91440" bIns="45720" rtlCol="0" anchor="ctr">
            <a:noAutofit/>
          </a:bodyPr>
          <a:lstStyle>
            <a:lvl1pPr algn="l" defTabSz="914400" rtl="0" eaLnBrk="1" latinLnBrk="1" hangingPunct="1">
              <a:spcBef>
                <a:spcPct val="0"/>
              </a:spcBef>
              <a:buNone/>
              <a:defRPr sz="4000" b="1" kern="1200">
                <a:solidFill>
                  <a:schemeClr val="tx1">
                    <a:lumMod val="85000"/>
                    <a:lumOff val="15000"/>
                  </a:schemeClr>
                </a:solidFill>
                <a:latin typeface="+mn-lt"/>
                <a:ea typeface="+mj-ea"/>
                <a:cs typeface="Meiryo UI" pitchFamily="34" charset="-128"/>
              </a:defRPr>
            </a:lvl1pPr>
          </a:lstStyle>
          <a:p>
            <a:pPr algn="ctr"/>
            <a:r>
              <a:rPr lang="en-US" altLang="ko-KR" sz="6600" dirty="0" smtClean="0">
                <a:latin typeface="나눔바른고딕OTF Bold" charset="-127"/>
                <a:ea typeface="나눔바른고딕OTF Bold" charset="-127"/>
              </a:rPr>
              <a:t>Residual Networks</a:t>
            </a:r>
          </a:p>
          <a:p>
            <a:pPr algn="ctr"/>
            <a:r>
              <a:rPr lang="en-US" altLang="ko-KR" sz="6600" dirty="0" smtClean="0">
                <a:latin typeface="나눔바른고딕OTF Bold" charset="-127"/>
                <a:ea typeface="나눔바른고딕OTF Bold" charset="-127"/>
              </a:rPr>
              <a:t>And</a:t>
            </a:r>
            <a:r>
              <a:rPr lang="ko-KR" altLang="en-US" sz="6600" dirty="0" smtClean="0">
                <a:latin typeface="나눔바른고딕OTF Bold" charset="-127"/>
                <a:ea typeface="나눔바른고딕OTF Bold" charset="-127"/>
              </a:rPr>
              <a:t> </a:t>
            </a:r>
            <a:r>
              <a:rPr lang="en-US" altLang="ko-KR" sz="6600" dirty="0" smtClean="0">
                <a:latin typeface="나눔바른고딕OTF Bold" charset="-127"/>
                <a:ea typeface="나눔바른고딕OTF Bold" charset="-127"/>
              </a:rPr>
              <a:t>Analyses</a:t>
            </a:r>
          </a:p>
        </p:txBody>
      </p:sp>
      <p:sp>
        <p:nvSpPr>
          <p:cNvPr id="4" name="직사각형 3"/>
          <p:cNvSpPr/>
          <p:nvPr/>
        </p:nvSpPr>
        <p:spPr>
          <a:xfrm>
            <a:off x="1136516" y="5946795"/>
            <a:ext cx="7985173" cy="276999"/>
          </a:xfrm>
          <a:prstGeom prst="rect">
            <a:avLst/>
          </a:prstGeom>
        </p:spPr>
        <p:txBody>
          <a:bodyPr wrap="square">
            <a:spAutoFit/>
          </a:bodyPr>
          <a:lstStyle/>
          <a:p>
            <a:pPr algn="r"/>
            <a:r>
              <a:rPr lang="en-US" altLang="ko-KR" sz="1200" b="1" dirty="0">
                <a:solidFill>
                  <a:srgbClr val="222222"/>
                </a:solidFill>
                <a:latin typeface="NanumBarunGothicOTF" charset="-127"/>
                <a:ea typeface="NanumBarunGothicOTF" charset="-127"/>
                <a:cs typeface="NanumBarunGothicOTF" charset="-127"/>
              </a:rPr>
              <a:t>He, </a:t>
            </a:r>
            <a:r>
              <a:rPr lang="en-US" altLang="ko-KR" sz="1200" b="1" dirty="0" err="1">
                <a:solidFill>
                  <a:srgbClr val="222222"/>
                </a:solidFill>
                <a:latin typeface="NanumBarunGothicOTF" charset="-127"/>
                <a:ea typeface="NanumBarunGothicOTF" charset="-127"/>
                <a:cs typeface="NanumBarunGothicOTF" charset="-127"/>
              </a:rPr>
              <a:t>Kaiming</a:t>
            </a:r>
            <a:r>
              <a:rPr lang="en-US" altLang="ko-KR" sz="1200" b="1" dirty="0">
                <a:solidFill>
                  <a:srgbClr val="222222"/>
                </a:solidFill>
                <a:latin typeface="NanumBarunGothicOTF" charset="-127"/>
                <a:ea typeface="NanumBarunGothicOTF" charset="-127"/>
                <a:cs typeface="NanumBarunGothicOTF" charset="-127"/>
              </a:rPr>
              <a:t>, et al. "Deep Residual Learning for Image Recognition." arXiv preprint arXiv:1512.03385 (2015).</a:t>
            </a:r>
            <a:endParaRPr lang="ko-KR" altLang="en-US" sz="1200" b="1" dirty="0">
              <a:latin typeface="NanumBarunGothicOTF" charset="-127"/>
              <a:ea typeface="NanumBarunGothicOTF" charset="-127"/>
              <a:cs typeface="NanumBarunGothicOTF" charset="-127"/>
            </a:endParaRPr>
          </a:p>
        </p:txBody>
      </p:sp>
      <p:sp>
        <p:nvSpPr>
          <p:cNvPr id="6" name="직사각형 5"/>
          <p:cNvSpPr/>
          <p:nvPr/>
        </p:nvSpPr>
        <p:spPr>
          <a:xfrm>
            <a:off x="854426" y="6223794"/>
            <a:ext cx="8280920" cy="276999"/>
          </a:xfrm>
          <a:prstGeom prst="rect">
            <a:avLst/>
          </a:prstGeom>
        </p:spPr>
        <p:txBody>
          <a:bodyPr wrap="square">
            <a:spAutoFit/>
          </a:bodyPr>
          <a:lstStyle/>
          <a:p>
            <a:pPr algn="r"/>
            <a:r>
              <a:rPr lang="en-US" altLang="ko-KR" sz="1200" b="1" dirty="0" smtClean="0">
                <a:solidFill>
                  <a:srgbClr val="222222"/>
                </a:solidFill>
                <a:latin typeface="NanumBarunGothicOTF" charset="-127"/>
                <a:ea typeface="NanumBarunGothicOTF" charset="-127"/>
                <a:cs typeface="NanumBarunGothicOTF" charset="-127"/>
              </a:rPr>
              <a:t>Andreas el. al. </a:t>
            </a:r>
            <a:r>
              <a:rPr lang="en-US" altLang="ko-KR" sz="1200" b="1" dirty="0">
                <a:solidFill>
                  <a:srgbClr val="222222"/>
                </a:solidFill>
                <a:latin typeface="NanumBarunGothicOTF" charset="-127"/>
                <a:ea typeface="NanumBarunGothicOTF" charset="-127"/>
                <a:cs typeface="NanumBarunGothicOTF" charset="-127"/>
              </a:rPr>
              <a:t>"Residual Networks are Exponential Ensembles of Relatively Shallow Networks." arXiv </a:t>
            </a:r>
            <a:r>
              <a:rPr lang="en-US" altLang="ko-KR" sz="1200" b="1" dirty="0" smtClean="0">
                <a:solidFill>
                  <a:srgbClr val="222222"/>
                </a:solidFill>
                <a:latin typeface="NanumBarunGothicOTF" charset="-127"/>
                <a:ea typeface="NanumBarunGothicOTF" charset="-127"/>
                <a:cs typeface="NanumBarunGothicOTF" charset="-127"/>
              </a:rPr>
              <a:t>(</a:t>
            </a:r>
            <a:r>
              <a:rPr lang="en-US" altLang="ko-KR" sz="1200" b="1" dirty="0">
                <a:solidFill>
                  <a:srgbClr val="222222"/>
                </a:solidFill>
                <a:latin typeface="NanumBarunGothicOTF" charset="-127"/>
                <a:ea typeface="NanumBarunGothicOTF" charset="-127"/>
                <a:cs typeface="NanumBarunGothicOTF" charset="-127"/>
              </a:rPr>
              <a:t>2016).</a:t>
            </a:r>
            <a:endParaRPr lang="ko-KR" altLang="en-US" sz="1200" b="1" dirty="0">
              <a:latin typeface="NanumBarunGothicOTF" charset="-127"/>
              <a:ea typeface="NanumBarunGothicOTF" charset="-127"/>
              <a:cs typeface="NanumBarunGothicOTF" charset="-127"/>
            </a:endParaRPr>
          </a:p>
        </p:txBody>
      </p:sp>
      <p:sp>
        <p:nvSpPr>
          <p:cNvPr id="7" name="직사각형 6"/>
          <p:cNvSpPr/>
          <p:nvPr/>
        </p:nvSpPr>
        <p:spPr>
          <a:xfrm>
            <a:off x="2234580" y="6500793"/>
            <a:ext cx="6900766" cy="276999"/>
          </a:xfrm>
          <a:prstGeom prst="rect">
            <a:avLst/>
          </a:prstGeom>
        </p:spPr>
        <p:txBody>
          <a:bodyPr wrap="square">
            <a:spAutoFit/>
          </a:bodyPr>
          <a:lstStyle/>
          <a:p>
            <a:pPr algn="r"/>
            <a:r>
              <a:rPr lang="en-US" altLang="ko-KR" sz="1200" b="1" dirty="0" err="1">
                <a:latin typeface="NanumBarunGothicOTF" charset="-127"/>
                <a:ea typeface="NanumBarunGothicOTF" charset="-127"/>
                <a:cs typeface="NanumBarunGothicOTF" charset="-127"/>
              </a:rPr>
              <a:t>Zagoruyko</a:t>
            </a:r>
            <a:r>
              <a:rPr lang="en-US" altLang="ko-KR" sz="1200" b="1" dirty="0">
                <a:latin typeface="NanumBarunGothicOTF" charset="-127"/>
                <a:ea typeface="NanumBarunGothicOTF" charset="-127"/>
                <a:cs typeface="NanumBarunGothicOTF" charset="-127"/>
              </a:rPr>
              <a:t>, Sergey, and Nikos </a:t>
            </a:r>
            <a:r>
              <a:rPr lang="en-US" altLang="ko-KR" sz="1200" b="1" dirty="0" err="1">
                <a:latin typeface="NanumBarunGothicOTF" charset="-127"/>
                <a:ea typeface="NanumBarunGothicOTF" charset="-127"/>
                <a:cs typeface="NanumBarunGothicOTF" charset="-127"/>
              </a:rPr>
              <a:t>Komodakis</a:t>
            </a:r>
            <a:r>
              <a:rPr lang="en-US" altLang="ko-KR" sz="1200" b="1" dirty="0">
                <a:latin typeface="NanumBarunGothicOTF" charset="-127"/>
                <a:ea typeface="NanumBarunGothicOTF" charset="-127"/>
                <a:cs typeface="NanumBarunGothicOTF" charset="-127"/>
              </a:rPr>
              <a:t>. "Wide Residual Networks." arXiv </a:t>
            </a:r>
            <a:r>
              <a:rPr lang="en-US" altLang="ko-KR" sz="1200" b="1" dirty="0" smtClean="0">
                <a:latin typeface="NanumBarunGothicOTF" charset="-127"/>
                <a:ea typeface="NanumBarunGothicOTF" charset="-127"/>
                <a:cs typeface="NanumBarunGothicOTF" charset="-127"/>
              </a:rPr>
              <a:t>(</a:t>
            </a:r>
            <a:r>
              <a:rPr lang="en-US" altLang="ko-KR" sz="1200" b="1" dirty="0">
                <a:latin typeface="NanumBarunGothicOTF" charset="-127"/>
                <a:ea typeface="NanumBarunGothicOTF" charset="-127"/>
                <a:cs typeface="NanumBarunGothicOTF" charset="-127"/>
              </a:rPr>
              <a:t>2016).</a:t>
            </a:r>
            <a:endParaRPr lang="ko-KR" altLang="en-US" sz="1200" b="1" dirty="0">
              <a:latin typeface="NanumBarunGothicOTF" charset="-127"/>
              <a:ea typeface="NanumBarunGothicOTF" charset="-127"/>
              <a:cs typeface="NanumBarunGothicOTF" charset="-127"/>
            </a:endParaRPr>
          </a:p>
        </p:txBody>
      </p:sp>
      <p:sp>
        <p:nvSpPr>
          <p:cNvPr id="8" name="직사각형 2"/>
          <p:cNvSpPr/>
          <p:nvPr/>
        </p:nvSpPr>
        <p:spPr>
          <a:xfrm>
            <a:off x="1037492" y="4653136"/>
            <a:ext cx="7042638" cy="869469"/>
          </a:xfrm>
          <a:prstGeom prst="rect">
            <a:avLst/>
          </a:prstGeom>
        </p:spPr>
        <p:txBody>
          <a:bodyPr wrap="square">
            <a:spAutoFit/>
          </a:bodyPr>
          <a:lstStyle/>
          <a:p>
            <a:pPr algn="ctr">
              <a:spcAft>
                <a:spcPts val="250"/>
              </a:spcAft>
            </a:pPr>
            <a:r>
              <a:rPr lang="en-US" altLang="ko-KR" sz="2400" b="1" dirty="0" smtClean="0">
                <a:latin typeface="NanumBarunGothicOTF" charset="-127"/>
                <a:ea typeface="NanumBarunGothicOTF" charset="-127"/>
                <a:cs typeface="NanumBarunGothicOTF" charset="-127"/>
              </a:rPr>
              <a:t>Sungjoon Choi</a:t>
            </a:r>
          </a:p>
          <a:p>
            <a:pPr algn="ctr">
              <a:spcAft>
                <a:spcPts val="250"/>
              </a:spcAft>
            </a:pPr>
            <a:r>
              <a:rPr lang="en-US" altLang="ko-KR" sz="2400" b="1" dirty="0" smtClean="0">
                <a:latin typeface="NanumBarunGothicOTF" charset="-127"/>
                <a:ea typeface="NanumBarunGothicOTF" charset="-127"/>
                <a:cs typeface="NanumBarunGothicOTF" charset="-127"/>
              </a:rPr>
              <a:t>(sungjoon.choi@cpslab.snu.ac.kr)</a:t>
            </a:r>
            <a:endParaRPr lang="ko-KR" altLang="en-US" sz="2400" b="1" dirty="0">
              <a:latin typeface="NanumBarunGothicOTF" charset="-127"/>
              <a:ea typeface="NanumBarunGothicOTF" charset="-127"/>
              <a:cs typeface="NanumBarunGothicOTF" charset="-127"/>
            </a:endParaRPr>
          </a:p>
        </p:txBody>
      </p:sp>
    </p:spTree>
    <p:extLst>
      <p:ext uri="{BB962C8B-B14F-4D97-AF65-F5344CB8AC3E}">
        <p14:creationId xmlns:p14="http://schemas.microsoft.com/office/powerpoint/2010/main" val="31182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CA1D5AE-3018-49FC-B3E0-A1E0E9567469}" type="slidenum">
              <a:rPr lang="ko-KR" altLang="en-US" smtClean="0"/>
              <a:pPr/>
              <a:t>10</a:t>
            </a:fld>
            <a:endParaRPr lang="ko-KR" altLang="en-US"/>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7190" y="2810793"/>
            <a:ext cx="3237384" cy="2158256"/>
          </a:xfrm>
          <a:prstGeom prst="rect">
            <a:avLst/>
          </a:prstGeom>
        </p:spPr>
      </p:pic>
      <p:sp>
        <p:nvSpPr>
          <p:cNvPr id="7" name="직사각형 6"/>
          <p:cNvSpPr/>
          <p:nvPr/>
        </p:nvSpPr>
        <p:spPr>
          <a:xfrm>
            <a:off x="323528" y="5877272"/>
            <a:ext cx="6048672" cy="523220"/>
          </a:xfrm>
          <a:prstGeom prst="rect">
            <a:avLst/>
          </a:prstGeom>
        </p:spPr>
        <p:txBody>
          <a:bodyPr wrap="square">
            <a:spAutoFit/>
          </a:bodyPr>
          <a:lstStyle/>
          <a:p>
            <a:r>
              <a:rPr lang="en-US" altLang="ko-KR" sz="1400" b="1" dirty="0" smtClean="0">
                <a:solidFill>
                  <a:srgbClr val="222222"/>
                </a:solidFill>
                <a:latin typeface="NanumBarunGothicOTF" charset="-127"/>
                <a:ea typeface="NanumBarunGothicOTF" charset="-127"/>
                <a:cs typeface="NanumBarunGothicOTF" charset="-127"/>
              </a:rPr>
              <a:t>Andreas el. al. </a:t>
            </a:r>
            <a:r>
              <a:rPr lang="en-US" altLang="ko-KR" sz="1400" b="1" dirty="0">
                <a:solidFill>
                  <a:srgbClr val="222222"/>
                </a:solidFill>
                <a:latin typeface="NanumBarunGothicOTF" charset="-127"/>
                <a:ea typeface="NanumBarunGothicOTF" charset="-127"/>
                <a:cs typeface="NanumBarunGothicOTF" charset="-127"/>
              </a:rPr>
              <a:t>"Residual Networks are Exponential Ensembles of Relatively Shallow Networks." arXiv </a:t>
            </a:r>
            <a:r>
              <a:rPr lang="en-US" altLang="ko-KR" sz="1400" b="1" dirty="0" smtClean="0">
                <a:solidFill>
                  <a:srgbClr val="222222"/>
                </a:solidFill>
                <a:latin typeface="NanumBarunGothicOTF" charset="-127"/>
                <a:ea typeface="NanumBarunGothicOTF" charset="-127"/>
                <a:cs typeface="NanumBarunGothicOTF" charset="-127"/>
              </a:rPr>
              <a:t>(</a:t>
            </a:r>
            <a:r>
              <a:rPr lang="en-US" altLang="ko-KR" sz="1400" b="1" dirty="0">
                <a:solidFill>
                  <a:srgbClr val="222222"/>
                </a:solidFill>
                <a:latin typeface="NanumBarunGothicOTF" charset="-127"/>
                <a:ea typeface="NanumBarunGothicOTF" charset="-127"/>
                <a:cs typeface="NanumBarunGothicOTF" charset="-127"/>
              </a:rPr>
              <a:t>2016).</a:t>
            </a:r>
            <a:endParaRPr lang="ko-KR" altLang="en-US" sz="1400" b="1" dirty="0">
              <a:latin typeface="NanumBarunGothicOTF" charset="-127"/>
              <a:ea typeface="NanumBarunGothicOTF" charset="-127"/>
              <a:cs typeface="NanumBarunGothicOTF" charset="-127"/>
            </a:endParaRPr>
          </a:p>
        </p:txBody>
      </p:sp>
      <p:sp>
        <p:nvSpPr>
          <p:cNvPr id="8" name="제목 1"/>
          <p:cNvSpPr txBox="1">
            <a:spLocks/>
          </p:cNvSpPr>
          <p:nvPr/>
        </p:nvSpPr>
        <p:spPr>
          <a:xfrm>
            <a:off x="685800" y="764704"/>
            <a:ext cx="7772400" cy="1470025"/>
          </a:xfrm>
          <a:prstGeom prst="rect">
            <a:avLst/>
          </a:prstGeom>
        </p:spPr>
        <p:txBody>
          <a:bodyPr vert="horz" lIns="91440" tIns="45720" rIns="91440" bIns="45720" rtlCol="0" anchor="ctr">
            <a:noAutofit/>
          </a:bodyPr>
          <a:lstStyle>
            <a:lvl1pPr algn="l" defTabSz="914400" rtl="0" eaLnBrk="1" latinLnBrk="1" hangingPunct="1">
              <a:spcBef>
                <a:spcPct val="0"/>
              </a:spcBef>
              <a:buNone/>
              <a:defRPr sz="4000" b="1" kern="1200">
                <a:solidFill>
                  <a:schemeClr val="tx1">
                    <a:lumMod val="85000"/>
                    <a:lumOff val="15000"/>
                  </a:schemeClr>
                </a:solidFill>
                <a:latin typeface="+mn-lt"/>
                <a:ea typeface="+mj-ea"/>
                <a:cs typeface="Meiryo UI" pitchFamily="34" charset="-128"/>
              </a:defRPr>
            </a:lvl1pPr>
          </a:lstStyle>
          <a:p>
            <a:pPr algn="ctr"/>
            <a:r>
              <a:rPr lang="en-US" altLang="ko-KR" sz="6600" dirty="0" smtClean="0">
                <a:latin typeface="나눔바른고딕OTF Bold" charset="-127"/>
                <a:ea typeface="나눔바른고딕OTF Bold" charset="-127"/>
              </a:rPr>
              <a:t>ResNet is an ensemble model</a:t>
            </a:r>
          </a:p>
        </p:txBody>
      </p:sp>
    </p:spTree>
    <p:extLst>
      <p:ext uri="{BB962C8B-B14F-4D97-AF65-F5344CB8AC3E}">
        <p14:creationId xmlns:p14="http://schemas.microsoft.com/office/powerpoint/2010/main" val="46215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Ensemble model?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11</a:t>
            </a:fld>
            <a:endParaRPr lang="ko-KR" altLang="en-US"/>
          </a:p>
        </p:txBody>
      </p:sp>
      <p:pic>
        <p:nvPicPr>
          <p:cNvPr id="5" name="그림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83768" y="1291400"/>
            <a:ext cx="4400703" cy="4369323"/>
          </a:xfrm>
          <a:prstGeom prst="rect">
            <a:avLst/>
          </a:prstGeom>
        </p:spPr>
      </p:pic>
      <p:sp>
        <p:nvSpPr>
          <p:cNvPr id="6" name="TextBox 5"/>
          <p:cNvSpPr txBox="1"/>
          <p:nvPr/>
        </p:nvSpPr>
        <p:spPr>
          <a:xfrm>
            <a:off x="2559883" y="5660723"/>
            <a:ext cx="4248472" cy="369332"/>
          </a:xfrm>
          <a:prstGeom prst="rect">
            <a:avLst/>
          </a:prstGeom>
          <a:noFill/>
        </p:spPr>
        <p:txBody>
          <a:bodyPr wrap="square" rtlCol="0">
            <a:spAutoFit/>
          </a:bodyPr>
          <a:lstStyle/>
          <a:p>
            <a:pPr algn="ctr"/>
            <a:r>
              <a:rPr lang="en-US" altLang="ko-KR" dirty="0" smtClean="0">
                <a:latin typeface="Adobe 고딕 Std B" pitchFamily="34" charset="-127"/>
                <a:ea typeface="Adobe 고딕 Std B" pitchFamily="34" charset="-127"/>
              </a:rPr>
              <a:t>The Famous Bias/Variance Tradeoff </a:t>
            </a:r>
            <a:endParaRPr lang="ko-KR" altLang="en-US" dirty="0" smtClean="0">
              <a:latin typeface="Adobe 고딕 Std B" pitchFamily="34" charset="-127"/>
              <a:ea typeface="Adobe 고딕 Std B" pitchFamily="34" charset="-127"/>
            </a:endParaRPr>
          </a:p>
        </p:txBody>
      </p:sp>
      <p:sp>
        <p:nvSpPr>
          <p:cNvPr id="8" name="아래쪽 화살표 6"/>
          <p:cNvSpPr/>
          <p:nvPr/>
        </p:nvSpPr>
        <p:spPr>
          <a:xfrm rot="16200000" flipV="1">
            <a:off x="4581973" y="1717369"/>
            <a:ext cx="594700" cy="1713706"/>
          </a:xfrm>
          <a:prstGeom prst="downArrow">
            <a:avLst>
              <a:gd name="adj1" fmla="val 50000"/>
              <a:gd name="adj2" fmla="val 62813"/>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0070C0"/>
                </a:solidFill>
                <a:latin typeface="나눔바른고딕OTF Bold" charset="-127"/>
                <a:ea typeface="Arial Unicode MS" panose="020B0604020202020204" pitchFamily="50" charset="-127"/>
                <a:cs typeface="Arial Unicode MS" panose="020B0604020202020204" pitchFamily="50" charset="-127"/>
              </a:rPr>
              <a:t>Bagging</a:t>
            </a:r>
            <a:endParaRPr lang="ko-KR" altLang="en-US" b="1" dirty="0">
              <a:solidFill>
                <a:srgbClr val="0070C0"/>
              </a:solidFill>
              <a:latin typeface="나눔바른고딕OTF Bold" charset="-127"/>
              <a:ea typeface="Arial Unicode MS" panose="020B0604020202020204" pitchFamily="50" charset="-127"/>
              <a:cs typeface="Arial Unicode MS" panose="020B0604020202020204" pitchFamily="50" charset="-127"/>
            </a:endParaRPr>
          </a:p>
        </p:txBody>
      </p:sp>
      <p:sp>
        <p:nvSpPr>
          <p:cNvPr id="9" name="아래쪽 화살표 7"/>
          <p:cNvSpPr/>
          <p:nvPr/>
        </p:nvSpPr>
        <p:spPr>
          <a:xfrm rot="10800000">
            <a:off x="3617260" y="2708920"/>
            <a:ext cx="594700" cy="1838131"/>
          </a:xfrm>
          <a:prstGeom prst="downArrow">
            <a:avLst>
              <a:gd name="adj1" fmla="val 50000"/>
              <a:gd name="adj2" fmla="val 57688"/>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FF0000"/>
                </a:solidFill>
                <a:latin typeface="나눔바른고딕OTF Bold" charset="-127"/>
                <a:ea typeface="Arial Unicode MS" panose="020B0604020202020204" pitchFamily="50" charset="-127"/>
                <a:cs typeface="Arial Unicode MS" panose="020B0604020202020204" pitchFamily="50" charset="-127"/>
              </a:rPr>
              <a:t>Boosting</a:t>
            </a:r>
            <a:endParaRPr lang="ko-KR" altLang="en-US" b="1" dirty="0">
              <a:solidFill>
                <a:srgbClr val="FF0000"/>
              </a:solidFill>
              <a:latin typeface="나눔바른고딕OTF Bold" charset="-127"/>
              <a:ea typeface="Arial Unicode MS" panose="020B0604020202020204" pitchFamily="50" charset="-127"/>
              <a:cs typeface="Arial Unicode MS" panose="020B0604020202020204" pitchFamily="50" charset="-127"/>
            </a:endParaRPr>
          </a:p>
        </p:txBody>
      </p:sp>
    </p:spTree>
    <p:extLst>
      <p:ext uri="{BB962C8B-B14F-4D97-AF65-F5344CB8AC3E}">
        <p14:creationId xmlns:p14="http://schemas.microsoft.com/office/powerpoint/2010/main" val="94649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Bagging vs. Boosting</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12</a:t>
            </a:fld>
            <a:endParaRPr lang="ko-KR" altLang="en-US"/>
          </a:p>
        </p:txBody>
      </p:sp>
      <p:pic>
        <p:nvPicPr>
          <p:cNvPr id="5" name="그림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289" y="1507949"/>
            <a:ext cx="4400703" cy="4369323"/>
          </a:xfrm>
          <a:prstGeom prst="rect">
            <a:avLst/>
          </a:prstGeom>
        </p:spPr>
      </p:pic>
      <p:sp>
        <p:nvSpPr>
          <p:cNvPr id="6" name="아래쪽 화살표 6"/>
          <p:cNvSpPr/>
          <p:nvPr/>
        </p:nvSpPr>
        <p:spPr>
          <a:xfrm rot="16200000" flipV="1">
            <a:off x="2152579" y="1904899"/>
            <a:ext cx="594700" cy="1713706"/>
          </a:xfrm>
          <a:prstGeom prst="downArrow">
            <a:avLst>
              <a:gd name="adj1" fmla="val 50000"/>
              <a:gd name="adj2" fmla="val 62813"/>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0070C0"/>
                </a:solidFill>
                <a:latin typeface="나눔바른고딕OTF Bold" charset="-127"/>
                <a:ea typeface="Arial Unicode MS" panose="020B0604020202020204" pitchFamily="50" charset="-127"/>
                <a:cs typeface="Arial Unicode MS" panose="020B0604020202020204" pitchFamily="50" charset="-127"/>
              </a:rPr>
              <a:t>Bagging</a:t>
            </a:r>
            <a:endParaRPr lang="ko-KR" altLang="en-US" b="1" dirty="0">
              <a:solidFill>
                <a:srgbClr val="0070C0"/>
              </a:solidFill>
              <a:latin typeface="나눔바른고딕OTF Bold" charset="-127"/>
              <a:ea typeface="Arial Unicode MS" panose="020B0604020202020204" pitchFamily="50" charset="-127"/>
              <a:cs typeface="Arial Unicode MS" panose="020B0604020202020204" pitchFamily="50" charset="-127"/>
            </a:endParaRPr>
          </a:p>
        </p:txBody>
      </p:sp>
      <p:sp>
        <p:nvSpPr>
          <p:cNvPr id="7" name="아래쪽 화살표 7"/>
          <p:cNvSpPr/>
          <p:nvPr/>
        </p:nvSpPr>
        <p:spPr>
          <a:xfrm rot="10800000">
            <a:off x="1220375" y="2867380"/>
            <a:ext cx="594700" cy="1838131"/>
          </a:xfrm>
          <a:prstGeom prst="downArrow">
            <a:avLst>
              <a:gd name="adj1" fmla="val 50000"/>
              <a:gd name="adj2" fmla="val 57688"/>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FF0000"/>
                </a:solidFill>
                <a:latin typeface="나눔바른고딕OTF Bold" charset="-127"/>
                <a:ea typeface="Arial Unicode MS" panose="020B0604020202020204" pitchFamily="50" charset="-127"/>
                <a:cs typeface="Arial Unicode MS" panose="020B0604020202020204" pitchFamily="50" charset="-127"/>
              </a:rPr>
              <a:t>Boosting</a:t>
            </a:r>
            <a:endParaRPr lang="ko-KR" altLang="en-US" b="1" dirty="0">
              <a:solidFill>
                <a:srgbClr val="FF0000"/>
              </a:solidFill>
              <a:latin typeface="나눔바른고딕OTF Bold" charset="-127"/>
              <a:ea typeface="Arial Unicode MS" panose="020B0604020202020204" pitchFamily="50" charset="-127"/>
              <a:cs typeface="Arial Unicode MS" panose="020B0604020202020204" pitchFamily="50" charset="-127"/>
            </a:endParaRPr>
          </a:p>
        </p:txBody>
      </p:sp>
      <p:sp>
        <p:nvSpPr>
          <p:cNvPr id="8" name="TextBox 7"/>
          <p:cNvSpPr txBox="1"/>
          <p:nvPr/>
        </p:nvSpPr>
        <p:spPr>
          <a:xfrm>
            <a:off x="4644008" y="1479803"/>
            <a:ext cx="4400847" cy="2462213"/>
          </a:xfrm>
          <a:prstGeom prst="rect">
            <a:avLst/>
          </a:prstGeom>
          <a:noFill/>
          <a:ln>
            <a:solidFill>
              <a:schemeClr val="tx1"/>
            </a:solidFill>
          </a:ln>
        </p:spPr>
        <p:txBody>
          <a:bodyPr wrap="square" rtlCol="0">
            <a:spAutoFit/>
          </a:bodyPr>
          <a:lstStyle/>
          <a:p>
            <a:r>
              <a:rPr lang="en-US" altLang="ko-KR" sz="2800" b="1" dirty="0" smtClean="0">
                <a:solidFill>
                  <a:srgbClr val="00B0F0"/>
                </a:solidFill>
                <a:latin typeface="Adobe 고딕 Std B" pitchFamily="34" charset="-127"/>
                <a:ea typeface="Adobe 고딕 Std B" pitchFamily="34" charset="-127"/>
              </a:rPr>
              <a:t>Bagging</a:t>
            </a:r>
            <a:endParaRPr lang="en-US" altLang="ko-KR" sz="2000" b="1" dirty="0" smtClean="0">
              <a:solidFill>
                <a:srgbClr val="00B0F0"/>
              </a:solidFill>
              <a:latin typeface="Adobe 고딕 Std B" pitchFamily="34" charset="-127"/>
              <a:ea typeface="Adobe 고딕 Std B" pitchFamily="34" charset="-127"/>
            </a:endParaRP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Generate </a:t>
            </a:r>
            <a:r>
              <a:rPr lang="en-US" altLang="ko-KR" b="1" dirty="0" smtClean="0">
                <a:solidFill>
                  <a:srgbClr val="00B0F0"/>
                </a:solidFill>
                <a:latin typeface="Adobe 고딕 Std B" pitchFamily="34" charset="-127"/>
                <a:ea typeface="Adobe 고딕 Std B" pitchFamily="34" charset="-127"/>
              </a:rPr>
              <a:t>multiple sets of training data</a:t>
            </a:r>
            <a:r>
              <a:rPr lang="en-US" altLang="ko-KR" dirty="0" smtClean="0">
                <a:latin typeface="Adobe 고딕 Std B" pitchFamily="34" charset="-127"/>
                <a:ea typeface="Adobe 고딕 Std B" pitchFamily="34" charset="-127"/>
              </a:rPr>
              <a:t> (with bootstrapping), multiple predictions and combine them with averaging prediction </a:t>
            </a:r>
          </a:p>
          <a:p>
            <a:pPr marL="285750" indent="-285750">
              <a:buFont typeface="Arial" panose="020B0604020202020204" pitchFamily="34" charset="0"/>
              <a:buChar char="•"/>
            </a:pPr>
            <a:r>
              <a:rPr lang="en-US" altLang="ko-KR" b="1" dirty="0" smtClean="0">
                <a:solidFill>
                  <a:srgbClr val="00B0F0"/>
                </a:solidFill>
                <a:latin typeface="Adobe 고딕 Std B" pitchFamily="34" charset="-127"/>
                <a:ea typeface="Adobe 고딕 Std B" pitchFamily="34" charset="-127"/>
              </a:rPr>
              <a:t>Reduce overall variance </a:t>
            </a:r>
            <a:r>
              <a:rPr lang="en-US" altLang="ko-KR" dirty="0" smtClean="0">
                <a:latin typeface="Adobe 고딕 Std B" pitchFamily="34" charset="-127"/>
                <a:ea typeface="Adobe 고딕 Std B" pitchFamily="34" charset="-127"/>
              </a:rPr>
              <a:t>using multiple low-bias models</a:t>
            </a: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Example: Random Forest</a:t>
            </a:r>
            <a:endParaRPr lang="ko-KR" altLang="en-US" dirty="0" smtClean="0">
              <a:latin typeface="Adobe 고딕 Std B" pitchFamily="34" charset="-127"/>
              <a:ea typeface="Adobe 고딕 Std B" pitchFamily="34" charset="-127"/>
            </a:endParaRPr>
          </a:p>
        </p:txBody>
      </p:sp>
      <p:sp>
        <p:nvSpPr>
          <p:cNvPr id="9" name="TextBox 8"/>
          <p:cNvSpPr txBox="1"/>
          <p:nvPr/>
        </p:nvSpPr>
        <p:spPr>
          <a:xfrm>
            <a:off x="4644009" y="4041064"/>
            <a:ext cx="4400846" cy="2196247"/>
          </a:xfrm>
          <a:prstGeom prst="rect">
            <a:avLst/>
          </a:prstGeom>
          <a:noFill/>
          <a:ln>
            <a:solidFill>
              <a:schemeClr val="tx1"/>
            </a:solidFill>
          </a:ln>
        </p:spPr>
        <p:txBody>
          <a:bodyPr wrap="square" rtlCol="0">
            <a:spAutoFit/>
          </a:bodyPr>
          <a:lstStyle/>
          <a:p>
            <a:r>
              <a:rPr lang="en-US" altLang="ko-KR" sz="2800" b="1" dirty="0" smtClean="0">
                <a:solidFill>
                  <a:srgbClr val="FF0000"/>
                </a:solidFill>
                <a:latin typeface="Adobe 고딕 Std B" pitchFamily="34" charset="-127"/>
                <a:ea typeface="Adobe 고딕 Std B" pitchFamily="34" charset="-127"/>
              </a:rPr>
              <a:t>Boosting</a:t>
            </a:r>
            <a:endParaRPr lang="en-US" altLang="ko-KR" sz="2000" b="1" dirty="0" smtClean="0">
              <a:solidFill>
                <a:srgbClr val="FF0000"/>
              </a:solidFill>
              <a:latin typeface="Adobe 고딕 Std B" pitchFamily="34" charset="-127"/>
              <a:ea typeface="Adobe 고딕 Std B" pitchFamily="34" charset="-127"/>
            </a:endParaRP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Generate</a:t>
            </a:r>
            <a:r>
              <a:rPr lang="en-US" altLang="ko-KR" b="1" dirty="0" smtClean="0">
                <a:latin typeface="Adobe 고딕 Std B" pitchFamily="34" charset="-127"/>
                <a:ea typeface="Adobe 고딕 Std B" pitchFamily="34" charset="-127"/>
              </a:rPr>
              <a:t> </a:t>
            </a:r>
            <a:r>
              <a:rPr lang="en-US" altLang="ko-KR" b="1" dirty="0" smtClean="0">
                <a:solidFill>
                  <a:srgbClr val="FF0000"/>
                </a:solidFill>
                <a:latin typeface="Adobe 고딕 Std B" pitchFamily="34" charset="-127"/>
                <a:ea typeface="Adobe 고딕 Std B" pitchFamily="34" charset="-127"/>
              </a:rPr>
              <a:t>multiple weak learners</a:t>
            </a:r>
            <a:r>
              <a:rPr lang="en-US" altLang="ko-KR" b="1" dirty="0" smtClean="0">
                <a:latin typeface="Adobe 고딕 Std B" pitchFamily="34" charset="-127"/>
                <a:ea typeface="Adobe 고딕 Std B" pitchFamily="34" charset="-127"/>
              </a:rPr>
              <a:t> </a:t>
            </a:r>
            <a:r>
              <a:rPr lang="en-US" altLang="ko-KR" dirty="0" smtClean="0">
                <a:latin typeface="Adobe 고딕 Std B" pitchFamily="34" charset="-127"/>
                <a:ea typeface="Adobe 고딕 Std B" pitchFamily="34" charset="-127"/>
              </a:rPr>
              <a:t>and combine them to make a strong learner</a:t>
            </a:r>
          </a:p>
          <a:p>
            <a:pPr marL="285750" indent="-285750">
              <a:buFont typeface="Arial" panose="020B0604020202020204" pitchFamily="34" charset="0"/>
              <a:buChar char="•"/>
            </a:pPr>
            <a:r>
              <a:rPr lang="en-US" altLang="ko-KR" b="1" dirty="0" smtClean="0">
                <a:solidFill>
                  <a:srgbClr val="FF0000"/>
                </a:solidFill>
                <a:latin typeface="Adobe 고딕 Std B" pitchFamily="34" charset="-127"/>
                <a:ea typeface="Adobe 고딕 Std B" pitchFamily="34" charset="-127"/>
              </a:rPr>
              <a:t>Reduce overall bias </a:t>
            </a:r>
            <a:r>
              <a:rPr lang="en-US" altLang="ko-KR" dirty="0" smtClean="0">
                <a:latin typeface="Adobe 고딕 Std B" pitchFamily="34" charset="-127"/>
                <a:ea typeface="Adobe 고딕 Std B" pitchFamily="34" charset="-127"/>
              </a:rPr>
              <a:t>using multiple weak learners </a:t>
            </a: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Example: Boosting, AdaBoost</a:t>
            </a:r>
            <a:endParaRPr lang="ko-KR" altLang="en-US" dirty="0" smtClean="0">
              <a:latin typeface="Adobe 고딕 Std B" pitchFamily="34" charset="-127"/>
              <a:ea typeface="Adobe 고딕 Std B" pitchFamily="34" charset="-127"/>
            </a:endParaRPr>
          </a:p>
        </p:txBody>
      </p:sp>
    </p:spTree>
    <p:extLst>
      <p:ext uri="{BB962C8B-B14F-4D97-AF65-F5344CB8AC3E}">
        <p14:creationId xmlns:p14="http://schemas.microsoft.com/office/powerpoint/2010/main" val="181791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ResNet is an ensemble model?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13</a:t>
            </a:fld>
            <a:endParaRPr lang="ko-KR" altLang="en-US"/>
          </a:p>
        </p:txBody>
      </p:sp>
      <p:pic>
        <p:nvPicPr>
          <p:cNvPr id="2" name="그림 1"/>
          <p:cNvPicPr>
            <a:picLocks noChangeAspect="1"/>
          </p:cNvPicPr>
          <p:nvPr/>
        </p:nvPicPr>
        <p:blipFill>
          <a:blip r:embed="rId2"/>
          <a:stretch>
            <a:fillRect/>
          </a:stretch>
        </p:blipFill>
        <p:spPr>
          <a:xfrm>
            <a:off x="179512" y="1772816"/>
            <a:ext cx="8483600" cy="3644900"/>
          </a:xfrm>
          <a:prstGeom prst="rect">
            <a:avLst/>
          </a:prstGeom>
        </p:spPr>
      </p:pic>
    </p:spTree>
    <p:extLst>
      <p:ext uri="{BB962C8B-B14F-4D97-AF65-F5344CB8AC3E}">
        <p14:creationId xmlns:p14="http://schemas.microsoft.com/office/powerpoint/2010/main" val="149552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ResNet is an ensemble model?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14</a:t>
            </a:fld>
            <a:endParaRPr lang="ko-KR" altLang="en-US"/>
          </a:p>
        </p:txBody>
      </p:sp>
      <p:pic>
        <p:nvPicPr>
          <p:cNvPr id="5" name="그림 4"/>
          <p:cNvPicPr>
            <a:picLocks noChangeAspect="1"/>
          </p:cNvPicPr>
          <p:nvPr/>
        </p:nvPicPr>
        <p:blipFill>
          <a:blip r:embed="rId2"/>
          <a:stretch>
            <a:fillRect/>
          </a:stretch>
        </p:blipFill>
        <p:spPr>
          <a:xfrm>
            <a:off x="979722" y="1412776"/>
            <a:ext cx="6976654" cy="4586324"/>
          </a:xfrm>
          <a:prstGeom prst="rect">
            <a:avLst/>
          </a:prstGeom>
        </p:spPr>
      </p:pic>
      <p:pic>
        <p:nvPicPr>
          <p:cNvPr id="6" name="그림 5"/>
          <p:cNvPicPr>
            <a:picLocks noChangeAspect="1"/>
          </p:cNvPicPr>
          <p:nvPr/>
        </p:nvPicPr>
        <p:blipFill>
          <a:blip r:embed="rId3"/>
          <a:stretch>
            <a:fillRect/>
          </a:stretch>
        </p:blipFill>
        <p:spPr>
          <a:xfrm>
            <a:off x="6179305" y="1052736"/>
            <a:ext cx="2785183" cy="1196628"/>
          </a:xfrm>
          <a:prstGeom prst="rect">
            <a:avLst/>
          </a:prstGeom>
          <a:ln>
            <a:solidFill>
              <a:schemeClr val="tx1"/>
            </a:solidFill>
          </a:ln>
        </p:spPr>
      </p:pic>
    </p:spTree>
    <p:extLst>
      <p:ext uri="{BB962C8B-B14F-4D97-AF65-F5344CB8AC3E}">
        <p14:creationId xmlns:p14="http://schemas.microsoft.com/office/powerpoint/2010/main" val="100041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Remove a layer?</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15</a:t>
            </a:fld>
            <a:endParaRPr lang="ko-KR" altLang="en-US"/>
          </a:p>
        </p:txBody>
      </p:sp>
      <p:pic>
        <p:nvPicPr>
          <p:cNvPr id="2" name="그림 1"/>
          <p:cNvPicPr>
            <a:picLocks noChangeAspect="1"/>
          </p:cNvPicPr>
          <p:nvPr/>
        </p:nvPicPr>
        <p:blipFill>
          <a:blip r:embed="rId2"/>
          <a:stretch>
            <a:fillRect/>
          </a:stretch>
        </p:blipFill>
        <p:spPr>
          <a:xfrm>
            <a:off x="4516636" y="1700808"/>
            <a:ext cx="4231828" cy="2691334"/>
          </a:xfrm>
          <a:prstGeom prst="rect">
            <a:avLst/>
          </a:prstGeom>
        </p:spPr>
      </p:pic>
      <p:pic>
        <p:nvPicPr>
          <p:cNvPr id="5" name="그림 4"/>
          <p:cNvPicPr>
            <a:picLocks noChangeAspect="1"/>
          </p:cNvPicPr>
          <p:nvPr/>
        </p:nvPicPr>
        <p:blipFill>
          <a:blip r:embed="rId3"/>
          <a:stretch>
            <a:fillRect/>
          </a:stretch>
        </p:blipFill>
        <p:spPr>
          <a:xfrm>
            <a:off x="107504" y="3062125"/>
            <a:ext cx="4464496" cy="1918129"/>
          </a:xfrm>
          <a:prstGeom prst="rect">
            <a:avLst/>
          </a:prstGeom>
        </p:spPr>
      </p:pic>
      <p:sp>
        <p:nvSpPr>
          <p:cNvPr id="6" name="TextBox 5"/>
          <p:cNvSpPr txBox="1"/>
          <p:nvPr/>
        </p:nvSpPr>
        <p:spPr>
          <a:xfrm>
            <a:off x="318190" y="1772816"/>
            <a:ext cx="4293349" cy="830997"/>
          </a:xfrm>
          <a:prstGeom prst="rect">
            <a:avLst/>
          </a:prstGeom>
          <a:noFill/>
        </p:spPr>
        <p:txBody>
          <a:bodyPr wrap="square" rtlCol="0">
            <a:spAutoFit/>
          </a:bodyPr>
          <a:lstStyle/>
          <a:p>
            <a:r>
              <a:rPr kumimoji="1" lang="en-US" altLang="ko-KR" sz="2400" dirty="0" smtClean="0">
                <a:latin typeface="나눔바른고딕OTF Bold" charset="-127"/>
                <a:ea typeface="나눔바른고딕OTF Bold" charset="-127"/>
              </a:rPr>
              <a:t>What happens if we remove the second layer?</a:t>
            </a:r>
            <a:endParaRPr kumimoji="1" lang="ko-KR" altLang="en-US" sz="2400" dirty="0" smtClean="0">
              <a:latin typeface="나눔바른고딕OTF Bold" charset="-127"/>
              <a:ea typeface="나눔바른고딕OTF Bold" charset="-127"/>
            </a:endParaRPr>
          </a:p>
        </p:txBody>
      </p:sp>
    </p:spTree>
    <p:extLst>
      <p:ext uri="{BB962C8B-B14F-4D97-AF65-F5344CB8AC3E}">
        <p14:creationId xmlns:p14="http://schemas.microsoft.com/office/powerpoint/2010/main" val="132966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Performance?</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16</a:t>
            </a:fld>
            <a:endParaRPr lang="ko-KR" altLang="en-US"/>
          </a:p>
        </p:txBody>
      </p:sp>
      <p:pic>
        <p:nvPicPr>
          <p:cNvPr id="2" name="그림 1"/>
          <p:cNvPicPr>
            <a:picLocks noChangeAspect="1"/>
          </p:cNvPicPr>
          <p:nvPr/>
        </p:nvPicPr>
        <p:blipFill>
          <a:blip r:embed="rId2"/>
          <a:stretch>
            <a:fillRect/>
          </a:stretch>
        </p:blipFill>
        <p:spPr>
          <a:xfrm>
            <a:off x="1193800" y="1365250"/>
            <a:ext cx="6756400" cy="4127500"/>
          </a:xfrm>
          <a:prstGeom prst="rect">
            <a:avLst/>
          </a:prstGeom>
        </p:spPr>
      </p:pic>
    </p:spTree>
    <p:extLst>
      <p:ext uri="{BB962C8B-B14F-4D97-AF65-F5344CB8AC3E}">
        <p14:creationId xmlns:p14="http://schemas.microsoft.com/office/powerpoint/2010/main" val="101526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Performance?</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17</a:t>
            </a:fld>
            <a:endParaRPr lang="ko-KR" altLang="en-US"/>
          </a:p>
        </p:txBody>
      </p:sp>
      <p:pic>
        <p:nvPicPr>
          <p:cNvPr id="2" name="그림 1"/>
          <p:cNvPicPr>
            <a:picLocks noChangeAspect="1"/>
          </p:cNvPicPr>
          <p:nvPr/>
        </p:nvPicPr>
        <p:blipFill>
          <a:blip r:embed="rId2"/>
          <a:stretch>
            <a:fillRect/>
          </a:stretch>
        </p:blipFill>
        <p:spPr>
          <a:xfrm>
            <a:off x="1257300" y="1339850"/>
            <a:ext cx="6629400" cy="4178300"/>
          </a:xfrm>
          <a:prstGeom prst="rect">
            <a:avLst/>
          </a:prstGeom>
        </p:spPr>
      </p:pic>
    </p:spTree>
    <p:extLst>
      <p:ext uri="{BB962C8B-B14F-4D97-AF65-F5344CB8AC3E}">
        <p14:creationId xmlns:p14="http://schemas.microsoft.com/office/powerpoint/2010/main" val="175295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Removing multiple layers?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18</a:t>
            </a:fld>
            <a:endParaRPr lang="ko-KR" altLang="en-US"/>
          </a:p>
        </p:txBody>
      </p:sp>
      <p:pic>
        <p:nvPicPr>
          <p:cNvPr id="2" name="그림 1"/>
          <p:cNvPicPr>
            <a:picLocks noChangeAspect="1"/>
          </p:cNvPicPr>
          <p:nvPr/>
        </p:nvPicPr>
        <p:blipFill>
          <a:blip r:embed="rId2"/>
          <a:stretch>
            <a:fillRect/>
          </a:stretch>
        </p:blipFill>
        <p:spPr>
          <a:xfrm>
            <a:off x="1403648" y="1311964"/>
            <a:ext cx="6192688" cy="4493300"/>
          </a:xfrm>
          <a:prstGeom prst="rect">
            <a:avLst/>
          </a:prstGeom>
        </p:spPr>
      </p:pic>
    </p:spTree>
    <p:extLst>
      <p:ext uri="{BB962C8B-B14F-4D97-AF65-F5344CB8AC3E}">
        <p14:creationId xmlns:p14="http://schemas.microsoft.com/office/powerpoint/2010/main" val="7570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What does this mean?</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19</a:t>
            </a:fld>
            <a:endParaRPr lang="ko-KR" altLang="en-US"/>
          </a:p>
        </p:txBody>
      </p:sp>
      <p:pic>
        <p:nvPicPr>
          <p:cNvPr id="5" name="그림 4"/>
          <p:cNvPicPr>
            <a:picLocks noChangeAspect="1"/>
          </p:cNvPicPr>
          <p:nvPr/>
        </p:nvPicPr>
        <p:blipFill>
          <a:blip r:embed="rId2"/>
          <a:stretch>
            <a:fillRect/>
          </a:stretch>
        </p:blipFill>
        <p:spPr>
          <a:xfrm>
            <a:off x="2192372" y="908720"/>
            <a:ext cx="4780856" cy="3468901"/>
          </a:xfrm>
          <a:prstGeom prst="rect">
            <a:avLst/>
          </a:prstGeom>
        </p:spPr>
      </p:pic>
      <p:sp>
        <p:nvSpPr>
          <p:cNvPr id="2" name="TextBox 1"/>
          <p:cNvSpPr txBox="1"/>
          <p:nvPr/>
        </p:nvSpPr>
        <p:spPr>
          <a:xfrm>
            <a:off x="284813" y="4523636"/>
            <a:ext cx="8391643" cy="1569660"/>
          </a:xfrm>
          <a:prstGeom prst="rect">
            <a:avLst/>
          </a:prstGeom>
          <a:noFill/>
        </p:spPr>
        <p:txBody>
          <a:bodyPr wrap="square" rtlCol="0">
            <a:spAutoFit/>
          </a:bodyPr>
          <a:lstStyle/>
          <a:p>
            <a:r>
              <a:rPr kumimoji="1" lang="en-US" altLang="ko-KR" sz="2400" dirty="0" smtClean="0">
                <a:latin typeface="나눔바른고딕OTF Bold" charset="-127"/>
                <a:ea typeface="나눔바른고딕OTF Bold" charset="-127"/>
              </a:rPr>
              <a:t>“One </a:t>
            </a:r>
            <a:r>
              <a:rPr kumimoji="1" lang="en-US" altLang="ko-KR" sz="2400" dirty="0">
                <a:latin typeface="나눔바른고딕OTF Bold" charset="-127"/>
                <a:ea typeface="나눔바른고딕OTF Bold" charset="-127"/>
              </a:rPr>
              <a:t>of the characteristics of ensembles is that their performance depends smoothly on the number of members. </a:t>
            </a:r>
            <a:r>
              <a:rPr kumimoji="1" lang="en-US" altLang="ko-KR" sz="2400" dirty="0" smtClean="0">
                <a:latin typeface="나눔바른고딕OTF Bold" charset="-127"/>
                <a:ea typeface="나눔바른고딕OTF Bold" charset="-127"/>
              </a:rPr>
              <a:t>…. </a:t>
            </a:r>
            <a:r>
              <a:rPr kumimoji="1" lang="en-US" altLang="ko-KR" sz="2400" dirty="0">
                <a:latin typeface="나눔바른고딕OTF Bold" charset="-127"/>
                <a:ea typeface="나눔바른고딕OTF Bold" charset="-127"/>
              </a:rPr>
              <a:t>This means </a:t>
            </a:r>
            <a:r>
              <a:rPr kumimoji="1" lang="en-US" altLang="ko-KR" sz="2400" b="1" dirty="0">
                <a:solidFill>
                  <a:srgbClr val="FF0000"/>
                </a:solidFill>
                <a:latin typeface="나눔바른고딕OTF Bold" charset="-127"/>
                <a:ea typeface="나눔바른고딕OTF Bold" charset="-127"/>
              </a:rPr>
              <a:t>error should decrease smoothly as we delete more residual modules</a:t>
            </a:r>
            <a:r>
              <a:rPr kumimoji="1" lang="en-US" altLang="ko-KR" sz="2400" dirty="0" smtClean="0">
                <a:latin typeface="나눔바른고딕OTF Bold" charset="-127"/>
                <a:ea typeface="나눔바른고딕OTF Bold" charset="-127"/>
              </a:rPr>
              <a:t>. “</a:t>
            </a:r>
            <a:endParaRPr kumimoji="1" lang="ko-KR" altLang="en-US" sz="2400" dirty="0" smtClean="0">
              <a:latin typeface="나눔바른고딕OTF Bold" charset="-127"/>
              <a:ea typeface="나눔바른고딕OTF Bold" charset="-127"/>
            </a:endParaRPr>
          </a:p>
        </p:txBody>
      </p:sp>
    </p:spTree>
    <p:extLst>
      <p:ext uri="{BB962C8B-B14F-4D97-AF65-F5344CB8AC3E}">
        <p14:creationId xmlns:p14="http://schemas.microsoft.com/office/powerpoint/2010/main" val="106201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Deep residual networks</a:t>
            </a:r>
            <a:endParaRPr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a:t>
            </a:fld>
            <a:endParaRPr lang="ko-KR" altLang="en-US"/>
          </a:p>
        </p:txBody>
      </p:sp>
      <p:sp>
        <p:nvSpPr>
          <p:cNvPr id="5" name="TextBox 4"/>
          <p:cNvSpPr txBox="1"/>
          <p:nvPr/>
        </p:nvSpPr>
        <p:spPr>
          <a:xfrm>
            <a:off x="444226" y="1472026"/>
            <a:ext cx="2940228"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152 layers network </a:t>
            </a:r>
            <a:endParaRPr kumimoji="1" lang="ko-KR" altLang="en-US" sz="2400" dirty="0" smtClean="0">
              <a:latin typeface="나눔바른고딕OTF Bold" charset="-127"/>
              <a:ea typeface="나눔바른고딕OTF Bold" charset="-127"/>
            </a:endParaRPr>
          </a:p>
        </p:txBody>
      </p:sp>
      <p:sp>
        <p:nvSpPr>
          <p:cNvPr id="6" name="TextBox 5"/>
          <p:cNvSpPr txBox="1"/>
          <p:nvPr/>
        </p:nvSpPr>
        <p:spPr>
          <a:xfrm>
            <a:off x="428911" y="2206914"/>
            <a:ext cx="6191118"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1</a:t>
            </a:r>
            <a:r>
              <a:rPr kumimoji="1" lang="en-US" altLang="ko-KR" sz="2400" baseline="30000" dirty="0" smtClean="0">
                <a:latin typeface="나눔바른고딕OTF Bold" charset="-127"/>
                <a:ea typeface="나눔바른고딕OTF Bold" charset="-127"/>
              </a:rPr>
              <a:t>st</a:t>
            </a:r>
            <a:r>
              <a:rPr kumimoji="1" lang="en-US" altLang="ko-KR" sz="2400" dirty="0" smtClean="0">
                <a:latin typeface="나눔바른고딕OTF Bold" charset="-127"/>
                <a:ea typeface="나눔바른고딕OTF Bold" charset="-127"/>
              </a:rPr>
              <a:t> place on ILSVRC 2015 classification task</a:t>
            </a:r>
            <a:endParaRPr kumimoji="1" lang="ko-KR" altLang="en-US" sz="2400" dirty="0" smtClean="0">
              <a:latin typeface="나눔바른고딕OTF Bold" charset="-127"/>
              <a:ea typeface="나눔바른고딕OTF Bold" charset="-127"/>
            </a:endParaRPr>
          </a:p>
        </p:txBody>
      </p:sp>
      <p:sp>
        <p:nvSpPr>
          <p:cNvPr id="7" name="TextBox 6"/>
          <p:cNvSpPr txBox="1"/>
          <p:nvPr/>
        </p:nvSpPr>
        <p:spPr>
          <a:xfrm>
            <a:off x="428910" y="2941802"/>
            <a:ext cx="4723537"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1</a:t>
            </a:r>
            <a:r>
              <a:rPr kumimoji="1" lang="en-US" altLang="ko-KR" sz="2400" baseline="30000" dirty="0" smtClean="0">
                <a:latin typeface="나눔바른고딕OTF Bold" charset="-127"/>
                <a:ea typeface="나눔바른고딕OTF Bold" charset="-127"/>
              </a:rPr>
              <a:t>st</a:t>
            </a:r>
            <a:r>
              <a:rPr kumimoji="1" lang="en-US" altLang="ko-KR" sz="2400" dirty="0" smtClean="0">
                <a:latin typeface="나눔바른고딕OTF Bold" charset="-127"/>
                <a:ea typeface="나눔바른고딕OTF Bold" charset="-127"/>
              </a:rPr>
              <a:t> place on ImageNet detection</a:t>
            </a:r>
            <a:endParaRPr kumimoji="1" lang="ko-KR" altLang="en-US" sz="2400" dirty="0" smtClean="0">
              <a:latin typeface="나눔바른고딕OTF Bold" charset="-127"/>
              <a:ea typeface="나눔바른고딕OTF Bold" charset="-127"/>
            </a:endParaRPr>
          </a:p>
        </p:txBody>
      </p:sp>
      <p:sp>
        <p:nvSpPr>
          <p:cNvPr id="8" name="TextBox 7"/>
          <p:cNvSpPr txBox="1"/>
          <p:nvPr/>
        </p:nvSpPr>
        <p:spPr>
          <a:xfrm>
            <a:off x="444226" y="3670393"/>
            <a:ext cx="4977645"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1</a:t>
            </a:r>
            <a:r>
              <a:rPr kumimoji="1" lang="en-US" altLang="ko-KR" sz="2400" baseline="30000" dirty="0" smtClean="0">
                <a:latin typeface="나눔바른고딕OTF Bold" charset="-127"/>
                <a:ea typeface="나눔바른고딕OTF Bold" charset="-127"/>
              </a:rPr>
              <a:t>st</a:t>
            </a:r>
            <a:r>
              <a:rPr kumimoji="1" lang="en-US" altLang="ko-KR" sz="2400" dirty="0" smtClean="0">
                <a:latin typeface="나눔바른고딕OTF Bold" charset="-127"/>
                <a:ea typeface="나눔바른고딕OTF Bold" charset="-127"/>
              </a:rPr>
              <a:t> place on ImageNet localization</a:t>
            </a:r>
            <a:endParaRPr kumimoji="1" lang="ko-KR" altLang="en-US" sz="2400" dirty="0" smtClean="0">
              <a:latin typeface="나눔바른고딕OTF Bold" charset="-127"/>
              <a:ea typeface="나눔바른고딕OTF Bold" charset="-127"/>
            </a:endParaRPr>
          </a:p>
        </p:txBody>
      </p:sp>
      <p:sp>
        <p:nvSpPr>
          <p:cNvPr id="9" name="TextBox 8"/>
          <p:cNvSpPr txBox="1"/>
          <p:nvPr/>
        </p:nvSpPr>
        <p:spPr>
          <a:xfrm>
            <a:off x="428910" y="4398984"/>
            <a:ext cx="4211602"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1</a:t>
            </a:r>
            <a:r>
              <a:rPr kumimoji="1" lang="en-US" altLang="ko-KR" sz="2400" baseline="30000" dirty="0" smtClean="0">
                <a:latin typeface="나눔바른고딕OTF Bold" charset="-127"/>
                <a:ea typeface="나눔바른고딕OTF Bold" charset="-127"/>
              </a:rPr>
              <a:t>st</a:t>
            </a:r>
            <a:r>
              <a:rPr kumimoji="1" lang="en-US" altLang="ko-KR" sz="2400" dirty="0" smtClean="0">
                <a:latin typeface="나눔바른고딕OTF Bold" charset="-127"/>
                <a:ea typeface="나눔바른고딕OTF Bold" charset="-127"/>
              </a:rPr>
              <a:t> place on COCO detection</a:t>
            </a:r>
            <a:endParaRPr kumimoji="1" lang="ko-KR" altLang="en-US" sz="2400" dirty="0" smtClean="0">
              <a:latin typeface="나눔바른고딕OTF Bold" charset="-127"/>
              <a:ea typeface="나눔바른고딕OTF Bold" charset="-127"/>
            </a:endParaRPr>
          </a:p>
        </p:txBody>
      </p:sp>
      <p:sp>
        <p:nvSpPr>
          <p:cNvPr id="10" name="TextBox 9"/>
          <p:cNvSpPr txBox="1"/>
          <p:nvPr/>
        </p:nvSpPr>
        <p:spPr>
          <a:xfrm>
            <a:off x="428910" y="5127575"/>
            <a:ext cx="4810356"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1</a:t>
            </a:r>
            <a:r>
              <a:rPr kumimoji="1" lang="en-US" altLang="ko-KR" sz="2400" baseline="30000" dirty="0" smtClean="0">
                <a:latin typeface="나눔바른고딕OTF Bold" charset="-127"/>
                <a:ea typeface="나눔바른고딕OTF Bold" charset="-127"/>
              </a:rPr>
              <a:t>st</a:t>
            </a:r>
            <a:r>
              <a:rPr kumimoji="1" lang="en-US" altLang="ko-KR" sz="2400" dirty="0" smtClean="0">
                <a:latin typeface="나눔바른고딕OTF Bold" charset="-127"/>
                <a:ea typeface="나눔바른고딕OTF Bold" charset="-127"/>
              </a:rPr>
              <a:t> place on COCO segmentation</a:t>
            </a:r>
            <a:endParaRPr kumimoji="1" lang="ko-KR" altLang="en-US" sz="2400" dirty="0" smtClean="0">
              <a:latin typeface="나눔바른고딕OTF Bold" charset="-127"/>
              <a:ea typeface="나눔바른고딕OTF Bold" charset="-127"/>
            </a:endParaRPr>
          </a:p>
        </p:txBody>
      </p:sp>
    </p:spTree>
    <p:extLst>
      <p:ext uri="{BB962C8B-B14F-4D97-AF65-F5344CB8AC3E}">
        <p14:creationId xmlns:p14="http://schemas.microsoft.com/office/powerpoint/2010/main" val="7426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Ensemble of shallow nets?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20</a:t>
            </a:fld>
            <a:endParaRPr lang="ko-KR" altLang="en-US"/>
          </a:p>
        </p:txBody>
      </p:sp>
      <p:pic>
        <p:nvPicPr>
          <p:cNvPr id="2" name="그림 1"/>
          <p:cNvPicPr>
            <a:picLocks noChangeAspect="1"/>
          </p:cNvPicPr>
          <p:nvPr/>
        </p:nvPicPr>
        <p:blipFill>
          <a:blip r:embed="rId2"/>
          <a:stretch>
            <a:fillRect/>
          </a:stretch>
        </p:blipFill>
        <p:spPr>
          <a:xfrm>
            <a:off x="1949450" y="1124744"/>
            <a:ext cx="5245100" cy="4178300"/>
          </a:xfrm>
          <a:prstGeom prst="rect">
            <a:avLst/>
          </a:prstGeom>
        </p:spPr>
      </p:pic>
      <p:sp>
        <p:nvSpPr>
          <p:cNvPr id="5" name="TextBox 4"/>
          <p:cNvSpPr txBox="1"/>
          <p:nvPr/>
        </p:nvSpPr>
        <p:spPr>
          <a:xfrm>
            <a:off x="336884" y="5415607"/>
            <a:ext cx="7031861"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Path distribution follows a Binomial distribution. </a:t>
            </a:r>
            <a:endParaRPr kumimoji="1" lang="ko-KR" altLang="en-US" sz="2400" dirty="0" smtClean="0">
              <a:latin typeface="나눔바른고딕OTF Bold" charset="-127"/>
              <a:ea typeface="나눔바른고딕OTF Bold" charset="-127"/>
            </a:endParaRPr>
          </a:p>
        </p:txBody>
      </p:sp>
      <p:sp>
        <p:nvSpPr>
          <p:cNvPr id="6" name="TextBox 5"/>
          <p:cNvSpPr txBox="1"/>
          <p:nvPr/>
        </p:nvSpPr>
        <p:spPr>
          <a:xfrm>
            <a:off x="336884" y="5956883"/>
            <a:ext cx="7965322"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More </a:t>
            </a:r>
            <a:r>
              <a:rPr kumimoji="1" lang="en-US" altLang="ko-KR" sz="2400" dirty="0">
                <a:latin typeface="나눔바른고딕OTF Bold" charset="-127"/>
                <a:ea typeface="나눔바른고딕OTF Bold" charset="-127"/>
              </a:rPr>
              <a:t>than 95% of paths go through 19 to 35 modules.</a:t>
            </a:r>
            <a:endParaRPr kumimoji="1" lang="ko-KR" altLang="en-US" sz="2400" dirty="0" smtClean="0">
              <a:latin typeface="나눔바른고딕OTF Bold" charset="-127"/>
              <a:ea typeface="나눔바른고딕OTF Bold" charset="-127"/>
            </a:endParaRPr>
          </a:p>
        </p:txBody>
      </p:sp>
    </p:spTree>
    <p:extLst>
      <p:ext uri="{BB962C8B-B14F-4D97-AF65-F5344CB8AC3E}">
        <p14:creationId xmlns:p14="http://schemas.microsoft.com/office/powerpoint/2010/main" val="162196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CA1D5AE-3018-49FC-B3E0-A1E0E9567469}" type="slidenum">
              <a:rPr lang="ko-KR" altLang="en-US" smtClean="0"/>
              <a:pPr/>
              <a:t>21</a:t>
            </a:fld>
            <a:endParaRPr lang="ko-KR" altLang="en-US"/>
          </a:p>
        </p:txBody>
      </p:sp>
      <p:sp>
        <p:nvSpPr>
          <p:cNvPr id="7" name="직사각형 6"/>
          <p:cNvSpPr/>
          <p:nvPr/>
        </p:nvSpPr>
        <p:spPr>
          <a:xfrm>
            <a:off x="436910" y="5877272"/>
            <a:ext cx="5040560" cy="523220"/>
          </a:xfrm>
          <a:prstGeom prst="rect">
            <a:avLst/>
          </a:prstGeom>
        </p:spPr>
        <p:txBody>
          <a:bodyPr wrap="square">
            <a:spAutoFit/>
          </a:bodyPr>
          <a:lstStyle/>
          <a:p>
            <a:r>
              <a:rPr lang="en-US" altLang="ko-KR" sz="1400" dirty="0" err="1">
                <a:latin typeface="나눔바른고딕OTF Bold" charset="-127"/>
                <a:ea typeface="나눔바른고딕OTF Bold" charset="-127"/>
              </a:rPr>
              <a:t>Zagoruyko</a:t>
            </a:r>
            <a:r>
              <a:rPr lang="en-US" altLang="ko-KR" sz="1400" dirty="0">
                <a:latin typeface="나눔바른고딕OTF Bold" charset="-127"/>
                <a:ea typeface="나눔바른고딕OTF Bold" charset="-127"/>
              </a:rPr>
              <a:t>, Sergey, and Nikos </a:t>
            </a:r>
            <a:r>
              <a:rPr lang="en-US" altLang="ko-KR" sz="1400" dirty="0" err="1">
                <a:latin typeface="나눔바른고딕OTF Bold" charset="-127"/>
                <a:ea typeface="나눔바른고딕OTF Bold" charset="-127"/>
              </a:rPr>
              <a:t>Komodakis</a:t>
            </a:r>
            <a:r>
              <a:rPr lang="en-US" altLang="ko-KR" sz="1400" dirty="0">
                <a:latin typeface="나눔바른고딕OTF Bold" charset="-127"/>
                <a:ea typeface="나눔바른고딕OTF Bold" charset="-127"/>
              </a:rPr>
              <a:t>. "Wide Residual Networks." </a:t>
            </a:r>
            <a:r>
              <a:rPr lang="en-US" altLang="ko-KR" sz="1400" i="1" dirty="0">
                <a:latin typeface="나눔바른고딕OTF Bold" charset="-127"/>
                <a:ea typeface="나눔바른고딕OTF Bold" charset="-127"/>
              </a:rPr>
              <a:t>arXiv </a:t>
            </a:r>
            <a:r>
              <a:rPr lang="en-US" altLang="ko-KR" sz="1400" dirty="0" smtClean="0">
                <a:latin typeface="나눔바른고딕OTF Bold" charset="-127"/>
                <a:ea typeface="나눔바른고딕OTF Bold" charset="-127"/>
              </a:rPr>
              <a:t>(</a:t>
            </a:r>
            <a:r>
              <a:rPr lang="en-US" altLang="ko-KR" sz="1400" dirty="0">
                <a:latin typeface="나눔바른고딕OTF Bold" charset="-127"/>
                <a:ea typeface="나눔바른고딕OTF Bold" charset="-127"/>
              </a:rPr>
              <a:t>2016).</a:t>
            </a:r>
            <a:endParaRPr lang="ko-KR" altLang="en-US" sz="1400" dirty="0">
              <a:latin typeface="나눔바른고딕OTF Bold" charset="-127"/>
              <a:ea typeface="나눔바른고딕OTF Bold" charset="-127"/>
            </a:endParaRPr>
          </a:p>
        </p:txBody>
      </p:sp>
      <p:sp>
        <p:nvSpPr>
          <p:cNvPr id="8" name="제목 1"/>
          <p:cNvSpPr txBox="1">
            <a:spLocks/>
          </p:cNvSpPr>
          <p:nvPr/>
        </p:nvSpPr>
        <p:spPr>
          <a:xfrm>
            <a:off x="685800" y="706180"/>
            <a:ext cx="7772400" cy="1470025"/>
          </a:xfrm>
          <a:prstGeom prst="rect">
            <a:avLst/>
          </a:prstGeom>
        </p:spPr>
        <p:txBody>
          <a:bodyPr vert="horz" lIns="91440" tIns="45720" rIns="91440" bIns="45720" rtlCol="0" anchor="ctr">
            <a:noAutofit/>
          </a:bodyPr>
          <a:lstStyle>
            <a:lvl1pPr algn="l" defTabSz="914400" rtl="0" eaLnBrk="1" latinLnBrk="1" hangingPunct="1">
              <a:spcBef>
                <a:spcPct val="0"/>
              </a:spcBef>
              <a:buNone/>
              <a:defRPr sz="4000" b="1" kern="1200">
                <a:solidFill>
                  <a:schemeClr val="tx1">
                    <a:lumMod val="85000"/>
                    <a:lumOff val="15000"/>
                  </a:schemeClr>
                </a:solidFill>
                <a:latin typeface="+mn-lt"/>
                <a:ea typeface="+mj-ea"/>
                <a:cs typeface="Meiryo UI" pitchFamily="34" charset="-128"/>
              </a:defRPr>
            </a:lvl1pPr>
          </a:lstStyle>
          <a:p>
            <a:pPr algn="ctr"/>
            <a:r>
              <a:rPr lang="en-US" altLang="ko-KR" sz="6600" dirty="0" smtClean="0">
                <a:latin typeface="나눔바른고딕OTF Bold" charset="-127"/>
                <a:ea typeface="나눔바른고딕OTF Bold" charset="-127"/>
              </a:rPr>
              <a:t>Depth is NOT </a:t>
            </a:r>
            <a:r>
              <a:rPr lang="en-US" altLang="ko-KR" sz="6600" strike="sngStrike" dirty="0" smtClean="0">
                <a:latin typeface="나눔바른고딕OTF Bold" charset="-127"/>
                <a:ea typeface="나눔바른고딕OTF Bold" charset="-127"/>
              </a:rPr>
              <a:t>that</a:t>
            </a:r>
            <a:r>
              <a:rPr lang="en-US" altLang="ko-KR" sz="6600" dirty="0" smtClean="0">
                <a:latin typeface="나눔바른고딕OTF Bold" charset="-127"/>
                <a:ea typeface="나눔바른고딕OTF Bold" charset="-127"/>
              </a:rPr>
              <a:t> important</a:t>
            </a:r>
          </a:p>
        </p:txBody>
      </p:sp>
      <p:pic>
        <p:nvPicPr>
          <p:cNvPr id="10"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7190" y="2810793"/>
            <a:ext cx="3237384" cy="2158256"/>
          </a:xfrm>
          <a:prstGeom prst="rect">
            <a:avLst/>
          </a:prstGeom>
        </p:spPr>
      </p:pic>
    </p:spTree>
    <p:extLst>
      <p:ext uri="{BB962C8B-B14F-4D97-AF65-F5344CB8AC3E}">
        <p14:creationId xmlns:p14="http://schemas.microsoft.com/office/powerpoint/2010/main" val="125830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Depth vs. width</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22</a:t>
            </a:fld>
            <a:endParaRPr lang="ko-KR" altLang="en-US"/>
          </a:p>
        </p:txBody>
      </p:sp>
      <p:sp>
        <p:nvSpPr>
          <p:cNvPr id="2" name="직사각형 1"/>
          <p:cNvSpPr/>
          <p:nvPr/>
        </p:nvSpPr>
        <p:spPr>
          <a:xfrm>
            <a:off x="285908" y="1196752"/>
            <a:ext cx="8584491" cy="1569660"/>
          </a:xfrm>
          <a:prstGeom prst="rect">
            <a:avLst/>
          </a:prstGeom>
        </p:spPr>
        <p:txBody>
          <a:bodyPr wrap="square">
            <a:spAutoFit/>
          </a:bodyPr>
          <a:lstStyle/>
          <a:p>
            <a:r>
              <a:rPr lang="en-US" altLang="ko-KR" sz="2400" dirty="0" smtClean="0">
                <a:latin typeface="나눔바른고딕OTF Bold" charset="-127"/>
                <a:ea typeface="나눔바른고딕OTF Bold" charset="-127"/>
              </a:rPr>
              <a:t>“The </a:t>
            </a:r>
            <a:r>
              <a:rPr lang="en-US" altLang="ko-KR" sz="2400" dirty="0">
                <a:latin typeface="나눔바른고딕OTF Bold" charset="-127"/>
                <a:ea typeface="나눔바른고딕OTF Bold" charset="-127"/>
              </a:rPr>
              <a:t>authors of residual networks tried to make them as </a:t>
            </a:r>
            <a:r>
              <a:rPr lang="en-US" altLang="ko-KR" sz="2400" b="1" dirty="0">
                <a:solidFill>
                  <a:srgbClr val="FF0000"/>
                </a:solidFill>
                <a:latin typeface="나눔바른고딕OTF Bold" charset="-127"/>
                <a:ea typeface="나눔바른고딕OTF Bold" charset="-127"/>
              </a:rPr>
              <a:t>thin</a:t>
            </a:r>
            <a:r>
              <a:rPr lang="en-US" altLang="ko-KR" sz="2400" dirty="0">
                <a:latin typeface="나눔바른고딕OTF Bold" charset="-127"/>
                <a:ea typeface="나눔바른고딕OTF Bold" charset="-127"/>
              </a:rPr>
              <a:t> as possible in favor of increasing their depth and having less parameters, and even introduced a «bottleneck» block which makes ResNet blocks even thinner</a:t>
            </a:r>
            <a:r>
              <a:rPr lang="en-US" altLang="ko-KR" sz="2400" dirty="0" smtClean="0">
                <a:latin typeface="나눔바른고딕OTF Bold" charset="-127"/>
                <a:ea typeface="나눔바른고딕OTF Bold" charset="-127"/>
              </a:rPr>
              <a:t>.”</a:t>
            </a:r>
            <a:endParaRPr lang="ko-KR" altLang="en-US" sz="2400" dirty="0">
              <a:latin typeface="나눔바른고딕OTF Bold" charset="-127"/>
              <a:ea typeface="나눔바른고딕OTF Bold" charset="-127"/>
            </a:endParaRPr>
          </a:p>
        </p:txBody>
      </p:sp>
      <p:sp>
        <p:nvSpPr>
          <p:cNvPr id="7" name="TextBox 6"/>
          <p:cNvSpPr txBox="1"/>
          <p:nvPr/>
        </p:nvSpPr>
        <p:spPr>
          <a:xfrm flipH="1">
            <a:off x="285907" y="3075041"/>
            <a:ext cx="8584492" cy="3416320"/>
          </a:xfrm>
          <a:prstGeom prst="rect">
            <a:avLst/>
          </a:prstGeom>
          <a:noFill/>
        </p:spPr>
        <p:txBody>
          <a:bodyPr wrap="square" rtlCol="0">
            <a:spAutoFit/>
          </a:bodyPr>
          <a:lstStyle/>
          <a:p>
            <a:r>
              <a:rPr kumimoji="1" lang="en-US" altLang="ko-KR" sz="2400" dirty="0" smtClean="0">
                <a:latin typeface="나눔바른고딕OTF Bold" charset="-127"/>
                <a:ea typeface="나눔바른고딕OTF Bold" charset="-127"/>
              </a:rPr>
              <a:t>“We </a:t>
            </a:r>
            <a:r>
              <a:rPr kumimoji="1" lang="en-US" altLang="ko-KR" sz="2400" dirty="0">
                <a:latin typeface="나눔바른고딕OTF Bold" charset="-127"/>
                <a:ea typeface="나눔바른고딕OTF Bold" charset="-127"/>
              </a:rPr>
              <a:t>note, however, that the residual block with identity mapping that allows to train very deep networks is at the same time a </a:t>
            </a:r>
            <a:r>
              <a:rPr kumimoji="1" lang="en-US" altLang="ko-KR" sz="2400" b="1" dirty="0">
                <a:solidFill>
                  <a:srgbClr val="FF0000"/>
                </a:solidFill>
                <a:latin typeface="나눔바른고딕OTF Bold" charset="-127"/>
                <a:ea typeface="나눔바른고딕OTF Bold" charset="-127"/>
              </a:rPr>
              <a:t>weakness</a:t>
            </a:r>
            <a:r>
              <a:rPr kumimoji="1" lang="en-US" altLang="ko-KR" sz="2400" dirty="0">
                <a:solidFill>
                  <a:srgbClr val="FF0000"/>
                </a:solidFill>
                <a:latin typeface="나눔바른고딕OTF Bold" charset="-127"/>
                <a:ea typeface="나눔바른고딕OTF Bold" charset="-127"/>
              </a:rPr>
              <a:t> </a:t>
            </a:r>
            <a:r>
              <a:rPr kumimoji="1" lang="en-US" altLang="ko-KR" sz="2400" dirty="0">
                <a:latin typeface="나눔바른고딕OTF Bold" charset="-127"/>
                <a:ea typeface="나눔바른고딕OTF Bold" charset="-127"/>
              </a:rPr>
              <a:t>of residual networks. As gradient flows through the network there is nothing to force it to go through residual block weights and it can avoid learning anything during training, so it is possible that there is either only a few blocks that learn useful representations, or many blocks share very little information with small contribution to the final goal</a:t>
            </a:r>
            <a:r>
              <a:rPr kumimoji="1" lang="en-US" altLang="ko-KR" sz="2400" dirty="0" smtClean="0">
                <a:latin typeface="나눔바른고딕OTF Bold" charset="-127"/>
                <a:ea typeface="나눔바른고딕OTF Bold" charset="-127"/>
              </a:rPr>
              <a:t>.”</a:t>
            </a:r>
            <a:endParaRPr kumimoji="1" lang="ko-KR" altLang="en-US" sz="2400" dirty="0" smtClean="0">
              <a:latin typeface="나눔바른고딕OTF Bold" charset="-127"/>
              <a:ea typeface="나눔바른고딕OTF Bold" charset="-127"/>
            </a:endParaRPr>
          </a:p>
        </p:txBody>
      </p:sp>
    </p:spTree>
    <p:extLst>
      <p:ext uri="{BB962C8B-B14F-4D97-AF65-F5344CB8AC3E}">
        <p14:creationId xmlns:p14="http://schemas.microsoft.com/office/powerpoint/2010/main" val="28834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23</a:t>
            </a:fld>
            <a:endParaRPr lang="ko-KR" altLang="en-US"/>
          </a:p>
        </p:txBody>
      </p:sp>
      <p:pic>
        <p:nvPicPr>
          <p:cNvPr id="2" name="그림 1"/>
          <p:cNvPicPr>
            <a:picLocks noChangeAspect="1"/>
          </p:cNvPicPr>
          <p:nvPr/>
        </p:nvPicPr>
        <p:blipFill>
          <a:blip r:embed="rId2"/>
          <a:stretch>
            <a:fillRect/>
          </a:stretch>
        </p:blipFill>
        <p:spPr>
          <a:xfrm>
            <a:off x="0" y="1551375"/>
            <a:ext cx="9144000" cy="4037865"/>
          </a:xfrm>
          <a:prstGeom prst="rect">
            <a:avLst/>
          </a:prstGeom>
        </p:spPr>
      </p:pic>
      <p:sp>
        <p:nvSpPr>
          <p:cNvPr id="5" name="직사각형 4"/>
          <p:cNvSpPr/>
          <p:nvPr/>
        </p:nvSpPr>
        <p:spPr>
          <a:xfrm>
            <a:off x="1547664" y="1988840"/>
            <a:ext cx="5904656" cy="1944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latin typeface="나눔바른고딕OTF Bold" charset="-127"/>
              <a:ea typeface="나눔바른고딕OTF Bold" charset="-127"/>
            </a:endParaRPr>
          </a:p>
        </p:txBody>
      </p:sp>
    </p:spTree>
    <p:extLst>
      <p:ext uri="{BB962C8B-B14F-4D97-AF65-F5344CB8AC3E}">
        <p14:creationId xmlns:p14="http://schemas.microsoft.com/office/powerpoint/2010/main" val="120923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24</a:t>
            </a:fld>
            <a:endParaRPr lang="ko-KR" altLang="en-US"/>
          </a:p>
        </p:txBody>
      </p:sp>
      <p:pic>
        <p:nvPicPr>
          <p:cNvPr id="5" name="그림 4"/>
          <p:cNvPicPr>
            <a:picLocks noChangeAspect="1"/>
          </p:cNvPicPr>
          <p:nvPr/>
        </p:nvPicPr>
        <p:blipFill>
          <a:blip r:embed="rId2"/>
          <a:stretch>
            <a:fillRect/>
          </a:stretch>
        </p:blipFill>
        <p:spPr>
          <a:xfrm>
            <a:off x="0" y="1551375"/>
            <a:ext cx="9144000" cy="4037865"/>
          </a:xfrm>
          <a:prstGeom prst="rect">
            <a:avLst/>
          </a:prstGeom>
        </p:spPr>
      </p:pic>
      <p:sp>
        <p:nvSpPr>
          <p:cNvPr id="6" name="직사각형 5"/>
          <p:cNvSpPr/>
          <p:nvPr/>
        </p:nvSpPr>
        <p:spPr>
          <a:xfrm>
            <a:off x="1547664" y="2924944"/>
            <a:ext cx="5904656"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latin typeface="나눔바른고딕OTF Bold" charset="-127"/>
              <a:ea typeface="나눔바른고딕OTF Bold" charset="-127"/>
            </a:endParaRPr>
          </a:p>
        </p:txBody>
      </p:sp>
      <p:sp>
        <p:nvSpPr>
          <p:cNvPr id="7" name="직사각형 6"/>
          <p:cNvSpPr/>
          <p:nvPr/>
        </p:nvSpPr>
        <p:spPr>
          <a:xfrm>
            <a:off x="1547664" y="3897052"/>
            <a:ext cx="5904656"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latin typeface="나눔바른고딕OTF Bold" charset="-127"/>
              <a:ea typeface="나눔바른고딕OTF Bold" charset="-127"/>
            </a:endParaRPr>
          </a:p>
        </p:txBody>
      </p:sp>
    </p:spTree>
    <p:extLst>
      <p:ext uri="{BB962C8B-B14F-4D97-AF65-F5344CB8AC3E}">
        <p14:creationId xmlns:p14="http://schemas.microsoft.com/office/powerpoint/2010/main" val="197104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25</a:t>
            </a:fld>
            <a:endParaRPr lang="ko-KR" altLang="en-US"/>
          </a:p>
        </p:txBody>
      </p:sp>
      <p:pic>
        <p:nvPicPr>
          <p:cNvPr id="5" name="그림 4"/>
          <p:cNvPicPr>
            <a:picLocks noChangeAspect="1"/>
          </p:cNvPicPr>
          <p:nvPr/>
        </p:nvPicPr>
        <p:blipFill>
          <a:blip r:embed="rId2"/>
          <a:stretch>
            <a:fillRect/>
          </a:stretch>
        </p:blipFill>
        <p:spPr>
          <a:xfrm>
            <a:off x="611560" y="1051628"/>
            <a:ext cx="7920880" cy="5473716"/>
          </a:xfrm>
          <a:prstGeom prst="rect">
            <a:avLst/>
          </a:prstGeom>
        </p:spPr>
      </p:pic>
      <p:sp>
        <p:nvSpPr>
          <p:cNvPr id="6" name="직사각형 5"/>
          <p:cNvSpPr/>
          <p:nvPr/>
        </p:nvSpPr>
        <p:spPr>
          <a:xfrm>
            <a:off x="3383360" y="4437112"/>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latin typeface="나눔바른고딕OTF Bold" charset="-127"/>
              <a:ea typeface="나눔바른고딕OTF Bold" charset="-127"/>
            </a:endParaRPr>
          </a:p>
        </p:txBody>
      </p:sp>
      <p:sp>
        <p:nvSpPr>
          <p:cNvPr id="7" name="직사각형 6"/>
          <p:cNvSpPr/>
          <p:nvPr/>
        </p:nvSpPr>
        <p:spPr>
          <a:xfrm>
            <a:off x="3383360" y="4149080"/>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latin typeface="나눔바른고딕OTF Bold" charset="-127"/>
              <a:ea typeface="나눔바른고딕OTF Bold" charset="-127"/>
            </a:endParaRPr>
          </a:p>
        </p:txBody>
      </p:sp>
      <p:sp>
        <p:nvSpPr>
          <p:cNvPr id="8" name="TextBox 7"/>
          <p:cNvSpPr txBox="1"/>
          <p:nvPr/>
        </p:nvSpPr>
        <p:spPr>
          <a:xfrm>
            <a:off x="4860032" y="3111351"/>
            <a:ext cx="3225498" cy="461665"/>
          </a:xfrm>
          <a:prstGeom prst="rect">
            <a:avLst/>
          </a:prstGeom>
          <a:solidFill>
            <a:schemeClr val="bg1"/>
          </a:solidFill>
          <a:ln w="28575">
            <a:solidFill>
              <a:srgbClr val="FF0000"/>
            </a:solidFill>
          </a:ln>
        </p:spPr>
        <p:txBody>
          <a:bodyPr wrap="none" rtlCol="0">
            <a:spAutoFit/>
          </a:bodyPr>
          <a:lstStyle/>
          <a:p>
            <a:r>
              <a:rPr kumimoji="1" lang="en-US" altLang="ko-KR" sz="2400" dirty="0" smtClean="0">
                <a:latin typeface="나눔바른고딕OTF Bold" charset="-127"/>
                <a:ea typeface="나눔바른고딕OTF Bold" charset="-127"/>
              </a:rPr>
              <a:t>8</a:t>
            </a:r>
            <a:r>
              <a:rPr kumimoji="1" lang="ko-KR" altLang="en-US" sz="2400" dirty="0" smtClean="0">
                <a:latin typeface="나눔바른고딕OTF Bold" charset="-127"/>
                <a:ea typeface="나눔바른고딕OTF Bold" charset="-127"/>
              </a:rPr>
              <a:t> </a:t>
            </a:r>
            <a:r>
              <a:rPr kumimoji="1" lang="en-US" altLang="ko-KR" sz="2400" dirty="0" smtClean="0">
                <a:latin typeface="나눔바른고딕OTF Bold" charset="-127"/>
                <a:ea typeface="나눔바른고딕OTF Bold" charset="-127"/>
              </a:rPr>
              <a:t>times faster to train</a:t>
            </a:r>
            <a:endParaRPr kumimoji="1" lang="ko-KR" altLang="en-US" sz="2400" dirty="0" smtClean="0">
              <a:latin typeface="나눔바른고딕OTF Bold" charset="-127"/>
              <a:ea typeface="나눔바른고딕OTF Bold" charset="-127"/>
            </a:endParaRPr>
          </a:p>
        </p:txBody>
      </p:sp>
    </p:spTree>
    <p:extLst>
      <p:ext uri="{BB962C8B-B14F-4D97-AF65-F5344CB8AC3E}">
        <p14:creationId xmlns:p14="http://schemas.microsoft.com/office/powerpoint/2010/main" val="135826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26</a:t>
            </a:fld>
            <a:endParaRPr lang="ko-KR" altLang="en-US"/>
          </a:p>
        </p:txBody>
      </p:sp>
      <p:pic>
        <p:nvPicPr>
          <p:cNvPr id="5" name="그림 4"/>
          <p:cNvPicPr>
            <a:picLocks noChangeAspect="1"/>
          </p:cNvPicPr>
          <p:nvPr/>
        </p:nvPicPr>
        <p:blipFill>
          <a:blip r:embed="rId2"/>
          <a:stretch>
            <a:fillRect/>
          </a:stretch>
        </p:blipFill>
        <p:spPr>
          <a:xfrm>
            <a:off x="611560" y="1051628"/>
            <a:ext cx="7920880" cy="5473716"/>
          </a:xfrm>
          <a:prstGeom prst="rect">
            <a:avLst/>
          </a:prstGeom>
        </p:spPr>
      </p:pic>
      <p:sp>
        <p:nvSpPr>
          <p:cNvPr id="6" name="직사각형 5"/>
          <p:cNvSpPr/>
          <p:nvPr/>
        </p:nvSpPr>
        <p:spPr>
          <a:xfrm>
            <a:off x="3383360" y="4437112"/>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latin typeface="나눔바른고딕OTF Bold" charset="-127"/>
              <a:ea typeface="나눔바른고딕OTF Bold" charset="-127"/>
            </a:endParaRPr>
          </a:p>
        </p:txBody>
      </p:sp>
      <p:sp>
        <p:nvSpPr>
          <p:cNvPr id="9" name="직사각형 8"/>
          <p:cNvSpPr/>
          <p:nvPr/>
        </p:nvSpPr>
        <p:spPr>
          <a:xfrm>
            <a:off x="3383360" y="4941168"/>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latin typeface="나눔바른고딕OTF Bold" charset="-127"/>
              <a:ea typeface="나눔바른고딕OTF Bold" charset="-127"/>
            </a:endParaRPr>
          </a:p>
        </p:txBody>
      </p:sp>
    </p:spTree>
    <p:extLst>
      <p:ext uri="{BB962C8B-B14F-4D97-AF65-F5344CB8AC3E}">
        <p14:creationId xmlns:p14="http://schemas.microsoft.com/office/powerpoint/2010/main" val="65620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Summary</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27</a:t>
            </a:fld>
            <a:endParaRPr lang="ko-KR" altLang="en-US"/>
          </a:p>
        </p:txBody>
      </p:sp>
      <p:sp>
        <p:nvSpPr>
          <p:cNvPr id="5" name="TextBox 4"/>
          <p:cNvSpPr txBox="1"/>
          <p:nvPr/>
        </p:nvSpPr>
        <p:spPr>
          <a:xfrm>
            <a:off x="395536" y="1517883"/>
            <a:ext cx="8474864" cy="830997"/>
          </a:xfrm>
          <a:prstGeom prst="rect">
            <a:avLst/>
          </a:prstGeom>
          <a:noFill/>
        </p:spPr>
        <p:txBody>
          <a:bodyPr wrap="square" rtlCol="0">
            <a:spAutoFit/>
          </a:bodyPr>
          <a:lstStyle/>
          <a:p>
            <a:r>
              <a:rPr kumimoji="1" lang="en-US" altLang="ko-KR" sz="2400" dirty="0" smtClean="0">
                <a:latin typeface="나눔바른고딕OTF Bold" charset="-127"/>
                <a:ea typeface="나눔바른고딕OTF Bold" charset="-127"/>
              </a:rPr>
              <a:t>Widening </a:t>
            </a:r>
            <a:r>
              <a:rPr kumimoji="1" lang="en-US" altLang="ko-KR" sz="2400" dirty="0">
                <a:latin typeface="나눔바른고딕OTF Bold" charset="-127"/>
                <a:ea typeface="나눔바른고딕OTF Bold" charset="-127"/>
              </a:rPr>
              <a:t>consistently improves performance across residual networks of different </a:t>
            </a:r>
            <a:r>
              <a:rPr kumimoji="1" lang="en-US" altLang="ko-KR" sz="2400" dirty="0" smtClean="0">
                <a:latin typeface="나눔바른고딕OTF Bold" charset="-127"/>
                <a:ea typeface="나눔바른고딕OTF Bold" charset="-127"/>
              </a:rPr>
              <a:t>depth</a:t>
            </a:r>
            <a:endParaRPr kumimoji="1" lang="ko-KR" altLang="en-US" sz="2400" dirty="0" smtClean="0">
              <a:latin typeface="나눔바른고딕OTF Bold" charset="-127"/>
              <a:ea typeface="나눔바른고딕OTF Bold" charset="-127"/>
            </a:endParaRPr>
          </a:p>
        </p:txBody>
      </p:sp>
      <p:sp>
        <p:nvSpPr>
          <p:cNvPr id="6" name="TextBox 5"/>
          <p:cNvSpPr txBox="1"/>
          <p:nvPr/>
        </p:nvSpPr>
        <p:spPr>
          <a:xfrm>
            <a:off x="395536" y="2708920"/>
            <a:ext cx="8474863" cy="1200329"/>
          </a:xfrm>
          <a:prstGeom prst="rect">
            <a:avLst/>
          </a:prstGeom>
          <a:noFill/>
        </p:spPr>
        <p:txBody>
          <a:bodyPr wrap="square" rtlCol="0">
            <a:spAutoFit/>
          </a:bodyPr>
          <a:lstStyle/>
          <a:p>
            <a:r>
              <a:rPr kumimoji="1" lang="en-US" altLang="ko-KR" sz="2400" dirty="0" smtClean="0">
                <a:latin typeface="나눔바른고딕OTF Bold" charset="-127"/>
                <a:ea typeface="나눔바른고딕OTF Bold" charset="-127"/>
              </a:rPr>
              <a:t>Increasing </a:t>
            </a:r>
            <a:r>
              <a:rPr kumimoji="1" lang="en-US" altLang="ko-KR" sz="2400" dirty="0">
                <a:latin typeface="나눔바른고딕OTF Bold" charset="-127"/>
                <a:ea typeface="나눔바른고딕OTF Bold" charset="-127"/>
              </a:rPr>
              <a:t>both depth and width helps until the number of parameters becomes too high and stronger regularization is </a:t>
            </a:r>
            <a:r>
              <a:rPr kumimoji="1" lang="en-US" altLang="ko-KR" sz="2400" dirty="0" smtClean="0">
                <a:latin typeface="나눔바른고딕OTF Bold" charset="-127"/>
                <a:ea typeface="나눔바른고딕OTF Bold" charset="-127"/>
              </a:rPr>
              <a:t>needed</a:t>
            </a:r>
            <a:endParaRPr kumimoji="1" lang="ko-KR" altLang="en-US" sz="2400" dirty="0" smtClean="0">
              <a:latin typeface="나눔바른고딕OTF Bold" charset="-127"/>
              <a:ea typeface="나눔바른고딕OTF Bold" charset="-127"/>
            </a:endParaRPr>
          </a:p>
        </p:txBody>
      </p:sp>
      <p:sp>
        <p:nvSpPr>
          <p:cNvPr id="7" name="TextBox 6"/>
          <p:cNvSpPr txBox="1"/>
          <p:nvPr/>
        </p:nvSpPr>
        <p:spPr>
          <a:xfrm>
            <a:off x="395535" y="4269289"/>
            <a:ext cx="8474863" cy="1569660"/>
          </a:xfrm>
          <a:prstGeom prst="rect">
            <a:avLst/>
          </a:prstGeom>
          <a:noFill/>
        </p:spPr>
        <p:txBody>
          <a:bodyPr wrap="square" rtlCol="0">
            <a:spAutoFit/>
          </a:bodyPr>
          <a:lstStyle/>
          <a:p>
            <a:r>
              <a:rPr kumimoji="1" lang="en-US" altLang="ko-KR" sz="2400" dirty="0" smtClean="0">
                <a:latin typeface="나눔바른고딕OTF Bold" charset="-127"/>
                <a:ea typeface="나눔바른고딕OTF Bold" charset="-127"/>
              </a:rPr>
              <a:t>Wide </a:t>
            </a:r>
            <a:r>
              <a:rPr kumimoji="1" lang="en-US" altLang="ko-KR" sz="2400" dirty="0">
                <a:latin typeface="나눔바른고딕OTF Bold" charset="-127"/>
                <a:ea typeface="나눔바른고딕OTF Bold" charset="-127"/>
              </a:rPr>
              <a:t>networks can successfully learn with a 2 or more times larger number of parameters than thin ones, which would </a:t>
            </a:r>
            <a:r>
              <a:rPr kumimoji="1" lang="en-US" altLang="ko-KR" sz="2400" dirty="0" smtClean="0">
                <a:latin typeface="나눔바른고딕OTF Bold" charset="-127"/>
                <a:ea typeface="나눔바른고딕OTF Bold" charset="-127"/>
              </a:rPr>
              <a:t>re-quire </a:t>
            </a:r>
            <a:r>
              <a:rPr kumimoji="1" lang="en-US" altLang="ko-KR" sz="2400" dirty="0">
                <a:latin typeface="나눔바른고딕OTF Bold" charset="-127"/>
                <a:ea typeface="나눔바른고딕OTF Bold" charset="-127"/>
              </a:rPr>
              <a:t>doubling the depth of thin networks, making them infeasibly expensive to train.</a:t>
            </a:r>
            <a:endParaRPr kumimoji="1" lang="ko-KR" altLang="en-US" sz="2400" dirty="0" smtClean="0">
              <a:latin typeface="나눔바른고딕OTF Bold" charset="-127"/>
              <a:ea typeface="나눔바른고딕OTF Bold" charset="-127"/>
            </a:endParaRPr>
          </a:p>
        </p:txBody>
      </p:sp>
    </p:spTree>
    <p:extLst>
      <p:ext uri="{BB962C8B-B14F-4D97-AF65-F5344CB8AC3E}">
        <p14:creationId xmlns:p14="http://schemas.microsoft.com/office/powerpoint/2010/main" val="166139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Deeper Network?</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3</a:t>
            </a:fld>
            <a:endParaRPr lang="ko-KR" altLang="en-US"/>
          </a:p>
        </p:txBody>
      </p:sp>
      <p:sp>
        <p:nvSpPr>
          <p:cNvPr id="5" name="TextBox 4"/>
          <p:cNvSpPr txBox="1"/>
          <p:nvPr/>
        </p:nvSpPr>
        <p:spPr>
          <a:xfrm>
            <a:off x="446781" y="1375756"/>
            <a:ext cx="4924874"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Is deeper network always better? </a:t>
            </a:r>
            <a:endParaRPr kumimoji="1" lang="ko-KR" altLang="en-US" sz="2400" dirty="0" smtClean="0">
              <a:latin typeface="나눔바른고딕OTF Bold" charset="-127"/>
              <a:ea typeface="나눔바른고딕OTF Bold" charset="-127"/>
            </a:endParaRPr>
          </a:p>
        </p:txBody>
      </p:sp>
      <p:sp>
        <p:nvSpPr>
          <p:cNvPr id="6" name="TextBox 5"/>
          <p:cNvSpPr txBox="1"/>
          <p:nvPr/>
        </p:nvSpPr>
        <p:spPr>
          <a:xfrm>
            <a:off x="446781" y="2182652"/>
            <a:ext cx="6413935"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What about vanishing/exploding gradients?</a:t>
            </a:r>
            <a:endParaRPr kumimoji="1" lang="ko-KR" altLang="en-US" sz="2400" dirty="0" smtClean="0">
              <a:latin typeface="나눔바른고딕OTF Bold" charset="-127"/>
              <a:ea typeface="나눔바른고딕OTF Bold" charset="-127"/>
            </a:endParaRPr>
          </a:p>
        </p:txBody>
      </p:sp>
      <p:sp>
        <p:nvSpPr>
          <p:cNvPr id="7" name="TextBox 6"/>
          <p:cNvSpPr txBox="1"/>
          <p:nvPr/>
        </p:nvSpPr>
        <p:spPr>
          <a:xfrm>
            <a:off x="759422" y="2994919"/>
            <a:ext cx="8277074"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Better initialization methods / batch normalization / </a:t>
            </a:r>
            <a:r>
              <a:rPr kumimoji="1" lang="en-US" altLang="ko-KR" sz="2400" dirty="0" err="1" smtClean="0">
                <a:latin typeface="나눔바른고딕OTF Bold" charset="-127"/>
                <a:ea typeface="나눔바른고딕OTF Bold" charset="-127"/>
              </a:rPr>
              <a:t>ReLU</a:t>
            </a:r>
            <a:endParaRPr kumimoji="1" lang="ko-KR" altLang="en-US" sz="2400" dirty="0" smtClean="0">
              <a:latin typeface="나눔바른고딕OTF Bold" charset="-127"/>
              <a:ea typeface="나눔바른고딕OTF Bold" charset="-127"/>
            </a:endParaRPr>
          </a:p>
        </p:txBody>
      </p:sp>
      <p:sp>
        <p:nvSpPr>
          <p:cNvPr id="8" name="TextBox 7"/>
          <p:cNvSpPr txBox="1"/>
          <p:nvPr/>
        </p:nvSpPr>
        <p:spPr>
          <a:xfrm>
            <a:off x="757490" y="5415607"/>
            <a:ext cx="8352479" cy="461665"/>
          </a:xfrm>
          <a:prstGeom prst="rect">
            <a:avLst/>
          </a:prstGeom>
          <a:noFill/>
        </p:spPr>
        <p:txBody>
          <a:bodyPr wrap="none" rtlCol="0">
            <a:spAutoFit/>
          </a:bodyPr>
          <a:lstStyle/>
          <a:p>
            <a:r>
              <a:rPr kumimoji="1" lang="en-US" altLang="ko-KR" sz="2400" dirty="0" smtClean="0">
                <a:solidFill>
                  <a:srgbClr val="0070C0"/>
                </a:solidFill>
                <a:latin typeface="나눔바른고딕OTF Bold" charset="-127"/>
                <a:ea typeface="나눔바른고딕OTF Bold" charset="-127"/>
              </a:rPr>
              <a:t>Degradation</a:t>
            </a:r>
            <a:r>
              <a:rPr kumimoji="1" lang="en-US" altLang="ko-KR" sz="2400" dirty="0" smtClean="0">
                <a:latin typeface="나눔바른고딕OTF Bold" charset="-127"/>
                <a:ea typeface="나눔바른고딕OTF Bold" charset="-127"/>
              </a:rPr>
              <a:t> problem: more depth but lower performance</a:t>
            </a:r>
            <a:endParaRPr kumimoji="1" lang="ko-KR" altLang="en-US" sz="2400" dirty="0" smtClean="0">
              <a:latin typeface="나눔바른고딕OTF Bold" charset="-127"/>
              <a:ea typeface="나눔바른고딕OTF Bold" charset="-127"/>
            </a:endParaRPr>
          </a:p>
        </p:txBody>
      </p:sp>
      <p:sp>
        <p:nvSpPr>
          <p:cNvPr id="9" name="TextBox 8"/>
          <p:cNvSpPr txBox="1"/>
          <p:nvPr/>
        </p:nvSpPr>
        <p:spPr>
          <a:xfrm>
            <a:off x="757490" y="4608711"/>
            <a:ext cx="1983235"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Overfitting? </a:t>
            </a:r>
            <a:endParaRPr kumimoji="1" lang="ko-KR" altLang="en-US" sz="2400" dirty="0" smtClean="0">
              <a:latin typeface="나눔바른고딕OTF Bold" charset="-127"/>
              <a:ea typeface="나눔바른고딕OTF Bold" charset="-127"/>
            </a:endParaRPr>
          </a:p>
        </p:txBody>
      </p:sp>
      <p:sp>
        <p:nvSpPr>
          <p:cNvPr id="10" name="TextBox 9"/>
          <p:cNvSpPr txBox="1"/>
          <p:nvPr/>
        </p:nvSpPr>
        <p:spPr>
          <a:xfrm>
            <a:off x="295200" y="3801815"/>
            <a:ext cx="3159839"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Any other problems?</a:t>
            </a:r>
            <a:endParaRPr kumimoji="1" lang="ko-KR" altLang="en-US" sz="2400" dirty="0" smtClean="0">
              <a:latin typeface="나눔바른고딕OTF Bold" charset="-127"/>
              <a:ea typeface="나눔바른고딕OTF Bold" charset="-127"/>
            </a:endParaRPr>
          </a:p>
        </p:txBody>
      </p:sp>
    </p:spTree>
    <p:extLst>
      <p:ext uri="{BB962C8B-B14F-4D97-AF65-F5344CB8AC3E}">
        <p14:creationId xmlns:p14="http://schemas.microsoft.com/office/powerpoint/2010/main" val="475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heckerboard(across)">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solidFill>
                  <a:srgbClr val="0070C0"/>
                </a:solidFill>
              </a:rPr>
              <a:t>Degradation</a:t>
            </a:r>
            <a:r>
              <a:rPr kumimoji="1" lang="en-US" altLang="ko-KR" dirty="0"/>
              <a:t> </a:t>
            </a:r>
            <a:r>
              <a:rPr kumimoji="1" lang="en-US" altLang="ko-KR" dirty="0" smtClean="0"/>
              <a:t>problem</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4</a:t>
            </a:fld>
            <a:endParaRPr lang="ko-KR" altLang="en-US"/>
          </a:p>
        </p:txBody>
      </p:sp>
      <p:pic>
        <p:nvPicPr>
          <p:cNvPr id="5" name="그림 4"/>
          <p:cNvPicPr>
            <a:picLocks noChangeAspect="1"/>
          </p:cNvPicPr>
          <p:nvPr/>
        </p:nvPicPr>
        <p:blipFill>
          <a:blip r:embed="rId2"/>
          <a:stretch>
            <a:fillRect/>
          </a:stretch>
        </p:blipFill>
        <p:spPr>
          <a:xfrm>
            <a:off x="1662189" y="1556792"/>
            <a:ext cx="5819622" cy="2018906"/>
          </a:xfrm>
          <a:prstGeom prst="rect">
            <a:avLst/>
          </a:prstGeom>
        </p:spPr>
      </p:pic>
      <p:sp>
        <p:nvSpPr>
          <p:cNvPr id="6" name="TextBox 5"/>
          <p:cNvSpPr txBox="1"/>
          <p:nvPr/>
        </p:nvSpPr>
        <p:spPr>
          <a:xfrm>
            <a:off x="295200" y="1122514"/>
            <a:ext cx="2792752" cy="461665"/>
          </a:xfrm>
          <a:prstGeom prst="rect">
            <a:avLst/>
          </a:prstGeom>
          <a:noFill/>
        </p:spPr>
        <p:txBody>
          <a:bodyPr wrap="none" rtlCol="0">
            <a:spAutoFit/>
          </a:bodyPr>
          <a:lstStyle/>
          <a:p>
            <a:r>
              <a:rPr kumimoji="1" lang="en-US" altLang="ko-KR" sz="2400" dirty="0" err="1" smtClean="0">
                <a:latin typeface="나눔바른고딕OTF Bold" charset="-127"/>
                <a:ea typeface="나눔바른고딕OTF Bold" charset="-127"/>
              </a:rPr>
              <a:t>CiFAR</a:t>
            </a:r>
            <a:r>
              <a:rPr kumimoji="1" lang="en-US" altLang="ko-KR" sz="2400" dirty="0" smtClean="0">
                <a:latin typeface="나눔바른고딕OTF Bold" charset="-127"/>
                <a:ea typeface="나눔바른고딕OTF Bold" charset="-127"/>
              </a:rPr>
              <a:t> 100 Dataset</a:t>
            </a:r>
            <a:endParaRPr kumimoji="1" lang="ko-KR" altLang="en-US" sz="2400" dirty="0" smtClean="0">
              <a:latin typeface="나눔바른고딕OTF Bold" charset="-127"/>
              <a:ea typeface="나눔바른고딕OTF Bold" charset="-127"/>
            </a:endParaRPr>
          </a:p>
        </p:txBody>
      </p:sp>
      <p:sp>
        <p:nvSpPr>
          <p:cNvPr id="7" name="TextBox 6"/>
          <p:cNvSpPr txBox="1"/>
          <p:nvPr/>
        </p:nvSpPr>
        <p:spPr>
          <a:xfrm>
            <a:off x="295200" y="3799222"/>
            <a:ext cx="1556836"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ImageNet</a:t>
            </a:r>
            <a:endParaRPr kumimoji="1" lang="ko-KR" altLang="en-US" sz="2400" dirty="0" smtClean="0">
              <a:latin typeface="나눔바른고딕OTF Bold" charset="-127"/>
              <a:ea typeface="나눔바른고딕OTF Bold" charset="-127"/>
            </a:endParaRPr>
          </a:p>
        </p:txBody>
      </p:sp>
      <p:pic>
        <p:nvPicPr>
          <p:cNvPr id="8" name="그림 7"/>
          <p:cNvPicPr>
            <a:picLocks noChangeAspect="1"/>
          </p:cNvPicPr>
          <p:nvPr/>
        </p:nvPicPr>
        <p:blipFill>
          <a:blip r:embed="rId3"/>
          <a:stretch>
            <a:fillRect/>
          </a:stretch>
        </p:blipFill>
        <p:spPr>
          <a:xfrm>
            <a:off x="3162733" y="4307073"/>
            <a:ext cx="2818533" cy="1930239"/>
          </a:xfrm>
          <a:prstGeom prst="rect">
            <a:avLst/>
          </a:prstGeom>
        </p:spPr>
      </p:pic>
    </p:spTree>
    <p:extLst>
      <p:ext uri="{BB962C8B-B14F-4D97-AF65-F5344CB8AC3E}">
        <p14:creationId xmlns:p14="http://schemas.microsoft.com/office/powerpoint/2010/main" val="10102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Why residual?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5</a:t>
            </a:fld>
            <a:endParaRPr lang="ko-KR" altLang="en-US"/>
          </a:p>
        </p:txBody>
      </p:sp>
      <p:sp>
        <p:nvSpPr>
          <p:cNvPr id="23" name="TextBox 22"/>
          <p:cNvSpPr txBox="1"/>
          <p:nvPr/>
        </p:nvSpPr>
        <p:spPr>
          <a:xfrm>
            <a:off x="601944" y="1344152"/>
            <a:ext cx="8074512" cy="1200329"/>
          </a:xfrm>
          <a:prstGeom prst="rect">
            <a:avLst/>
          </a:prstGeom>
          <a:noFill/>
        </p:spPr>
        <p:txBody>
          <a:bodyPr wrap="square" rtlCol="0">
            <a:spAutoFit/>
          </a:bodyPr>
          <a:lstStyle/>
          <a:p>
            <a:r>
              <a:rPr kumimoji="1" lang="en-US" altLang="ko-KR" sz="2400" dirty="0">
                <a:latin typeface="나눔바른고딕OTF Bold" charset="-127"/>
                <a:ea typeface="나눔바른고딕OTF Bold" charset="-127"/>
              </a:rPr>
              <a:t>We </a:t>
            </a:r>
            <a:r>
              <a:rPr kumimoji="1" lang="en-US" altLang="ko-KR" sz="2400" dirty="0">
                <a:solidFill>
                  <a:srgbClr val="FF0000"/>
                </a:solidFill>
                <a:latin typeface="나눔바른고딕OTF Bold" charset="-127"/>
                <a:ea typeface="나눔바른고딕OTF Bold" charset="-127"/>
              </a:rPr>
              <a:t>hypothesize</a:t>
            </a:r>
            <a:r>
              <a:rPr kumimoji="1" lang="en-US" altLang="ko-KR" sz="2400" dirty="0">
                <a:latin typeface="나눔바른고딕OTF Bold" charset="-127"/>
                <a:ea typeface="나눔바른고딕OTF Bold" charset="-127"/>
              </a:rPr>
              <a:t> that it is easier to optimize the residual mapping than to optimize the original, unreferenced mapping.</a:t>
            </a:r>
            <a:endParaRPr kumimoji="1" lang="ko-KR" altLang="en-US" sz="2400" dirty="0" smtClean="0">
              <a:latin typeface="나눔바른고딕OTF Bold" charset="-127"/>
              <a:ea typeface="나눔바른고딕OTF Bold" charset="-127"/>
            </a:endParaRPr>
          </a:p>
        </p:txBody>
      </p:sp>
      <p:sp>
        <p:nvSpPr>
          <p:cNvPr id="24" name="TextBox 23"/>
          <p:cNvSpPr txBox="1"/>
          <p:nvPr/>
        </p:nvSpPr>
        <p:spPr>
          <a:xfrm>
            <a:off x="601944" y="2711188"/>
            <a:ext cx="4632358" cy="461665"/>
          </a:xfrm>
          <a:prstGeom prst="rect">
            <a:avLst/>
          </a:prstGeom>
          <a:noFill/>
        </p:spPr>
        <p:txBody>
          <a:bodyPr wrap="none" rtlCol="0">
            <a:spAutoFit/>
          </a:bodyPr>
          <a:lstStyle/>
          <a:p>
            <a:r>
              <a:rPr kumimoji="1" lang="en-US" altLang="ko-KR" sz="2400" dirty="0" smtClean="0">
                <a:solidFill>
                  <a:srgbClr val="FF0000"/>
                </a:solidFill>
                <a:latin typeface="나눔바른고딕OTF Bold" charset="-127"/>
                <a:ea typeface="나눔바른고딕OTF Bold" charset="-127"/>
              </a:rPr>
              <a:t>Shortcut connections </a:t>
            </a:r>
            <a:r>
              <a:rPr kumimoji="1" lang="en-US" altLang="ko-KR" sz="2400" dirty="0" smtClean="0">
                <a:latin typeface="나눔바른고딕OTF Bold" charset="-127"/>
                <a:ea typeface="나눔바른고딕OTF Bold" charset="-127"/>
              </a:rPr>
              <a:t>are used. </a:t>
            </a:r>
            <a:endParaRPr kumimoji="1" lang="ko-KR" altLang="en-US" sz="2400" dirty="0" smtClean="0">
              <a:latin typeface="나눔바른고딕OTF Bold" charset="-127"/>
              <a:ea typeface="나눔바른고딕OTF Bold" charset="-127"/>
            </a:endParaRPr>
          </a:p>
        </p:txBody>
      </p:sp>
      <p:pic>
        <p:nvPicPr>
          <p:cNvPr id="25" name="그림 24"/>
          <p:cNvPicPr>
            <a:picLocks noChangeAspect="1"/>
          </p:cNvPicPr>
          <p:nvPr/>
        </p:nvPicPr>
        <p:blipFill>
          <a:blip r:embed="rId2"/>
          <a:stretch>
            <a:fillRect/>
          </a:stretch>
        </p:blipFill>
        <p:spPr>
          <a:xfrm>
            <a:off x="2303522" y="3460885"/>
            <a:ext cx="4702572" cy="2560403"/>
          </a:xfrm>
          <a:prstGeom prst="rect">
            <a:avLst/>
          </a:prstGeom>
        </p:spPr>
      </p:pic>
    </p:spTree>
    <p:extLst>
      <p:ext uri="{BB962C8B-B14F-4D97-AF65-F5344CB8AC3E}">
        <p14:creationId xmlns:p14="http://schemas.microsoft.com/office/powerpoint/2010/main" val="91103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Why residual?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6</a:t>
            </a:fld>
            <a:endParaRPr lang="ko-KR" altLang="en-US"/>
          </a:p>
        </p:txBody>
      </p:sp>
      <p:sp>
        <p:nvSpPr>
          <p:cNvPr id="5" name="TextBox 4"/>
          <p:cNvSpPr txBox="1"/>
          <p:nvPr/>
        </p:nvSpPr>
        <p:spPr>
          <a:xfrm>
            <a:off x="582414" y="1412776"/>
            <a:ext cx="8231228"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“The extremely deep residual nets are </a:t>
            </a:r>
            <a:r>
              <a:rPr kumimoji="1" lang="en-US" altLang="ko-KR" sz="2400" dirty="0" smtClean="0">
                <a:solidFill>
                  <a:srgbClr val="FF0000"/>
                </a:solidFill>
                <a:latin typeface="나눔바른고딕OTF Bold" charset="-127"/>
                <a:ea typeface="나눔바른고딕OTF Bold" charset="-127"/>
              </a:rPr>
              <a:t>easy</a:t>
            </a:r>
            <a:r>
              <a:rPr kumimoji="1" lang="en-US" altLang="ko-KR" sz="2400" dirty="0" smtClean="0">
                <a:latin typeface="나눔바른고딕OTF Bold" charset="-127"/>
                <a:ea typeface="나눔바른고딕OTF Bold" charset="-127"/>
              </a:rPr>
              <a:t> to optimize. “</a:t>
            </a:r>
            <a:endParaRPr kumimoji="1" lang="ko-KR" altLang="en-US" sz="2400" dirty="0" smtClean="0">
              <a:latin typeface="나눔바른고딕OTF Bold" charset="-127"/>
              <a:ea typeface="나눔바른고딕OTF Bold" charset="-127"/>
            </a:endParaRPr>
          </a:p>
        </p:txBody>
      </p:sp>
      <p:sp>
        <p:nvSpPr>
          <p:cNvPr id="6" name="TextBox 5"/>
          <p:cNvSpPr txBox="1"/>
          <p:nvPr/>
        </p:nvSpPr>
        <p:spPr>
          <a:xfrm>
            <a:off x="582414" y="2132856"/>
            <a:ext cx="8094042" cy="1200329"/>
          </a:xfrm>
          <a:prstGeom prst="rect">
            <a:avLst/>
          </a:prstGeom>
          <a:noFill/>
        </p:spPr>
        <p:txBody>
          <a:bodyPr wrap="square" rtlCol="0">
            <a:spAutoFit/>
          </a:bodyPr>
          <a:lstStyle/>
          <a:p>
            <a:r>
              <a:rPr kumimoji="1" lang="en-US" altLang="ko-KR" sz="2400" dirty="0" smtClean="0">
                <a:latin typeface="나눔바른고딕OTF Bold" charset="-127"/>
                <a:ea typeface="나눔바른고딕OTF Bold" charset="-127"/>
              </a:rPr>
              <a:t>“The deep residual nets can </a:t>
            </a:r>
            <a:r>
              <a:rPr kumimoji="1" lang="en-US" altLang="ko-KR" sz="2400" dirty="0" smtClean="0">
                <a:solidFill>
                  <a:srgbClr val="FF0000"/>
                </a:solidFill>
                <a:latin typeface="나눔바른고딕OTF Bold" charset="-127"/>
                <a:ea typeface="나눔바른고딕OTF Bold" charset="-127"/>
              </a:rPr>
              <a:t>easily</a:t>
            </a:r>
            <a:r>
              <a:rPr kumimoji="1" lang="en-US" altLang="ko-KR" sz="2400" dirty="0" smtClean="0">
                <a:latin typeface="나눔바른고딕OTF Bold" charset="-127"/>
                <a:ea typeface="나눔바른고딕OTF Bold" charset="-127"/>
              </a:rPr>
              <a:t> enjoy accuracy gains from greatly increased depth, producing results substantially better than previous networks. “</a:t>
            </a:r>
            <a:endParaRPr kumimoji="1" lang="ko-KR" altLang="en-US" sz="2400" dirty="0" smtClean="0">
              <a:latin typeface="나눔바른고딕OTF Bold" charset="-127"/>
              <a:ea typeface="나눔바른고딕OTF Bold" charset="-127"/>
            </a:endParaRPr>
          </a:p>
        </p:txBody>
      </p:sp>
      <p:pic>
        <p:nvPicPr>
          <p:cNvPr id="7" name="그림 6"/>
          <p:cNvPicPr>
            <a:picLocks noChangeAspect="1"/>
          </p:cNvPicPr>
          <p:nvPr/>
        </p:nvPicPr>
        <p:blipFill>
          <a:blip r:embed="rId2"/>
          <a:stretch>
            <a:fillRect/>
          </a:stretch>
        </p:blipFill>
        <p:spPr>
          <a:xfrm>
            <a:off x="2792028" y="3573016"/>
            <a:ext cx="3559944" cy="2669958"/>
          </a:xfrm>
          <a:prstGeom prst="rect">
            <a:avLst/>
          </a:prstGeom>
        </p:spPr>
      </p:pic>
    </p:spTree>
    <p:extLst>
      <p:ext uri="{BB962C8B-B14F-4D97-AF65-F5344CB8AC3E}">
        <p14:creationId xmlns:p14="http://schemas.microsoft.com/office/powerpoint/2010/main" val="23480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Deeper bottle architecture</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7</a:t>
            </a:fld>
            <a:endParaRPr lang="ko-KR" altLang="en-US"/>
          </a:p>
        </p:txBody>
      </p:sp>
      <p:pic>
        <p:nvPicPr>
          <p:cNvPr id="5" name="그림 4"/>
          <p:cNvPicPr>
            <a:picLocks noChangeAspect="1"/>
          </p:cNvPicPr>
          <p:nvPr/>
        </p:nvPicPr>
        <p:blipFill>
          <a:blip r:embed="rId2"/>
          <a:stretch>
            <a:fillRect/>
          </a:stretch>
        </p:blipFill>
        <p:spPr>
          <a:xfrm>
            <a:off x="2483768" y="1916832"/>
            <a:ext cx="3961392" cy="3377158"/>
          </a:xfrm>
          <a:prstGeom prst="rect">
            <a:avLst/>
          </a:prstGeom>
        </p:spPr>
      </p:pic>
      <p:pic>
        <p:nvPicPr>
          <p:cNvPr id="6" name="그림 5"/>
          <p:cNvPicPr>
            <a:picLocks noChangeAspect="1"/>
          </p:cNvPicPr>
          <p:nvPr/>
        </p:nvPicPr>
        <p:blipFill>
          <a:blip r:embed="rId3"/>
          <a:stretch>
            <a:fillRect/>
          </a:stretch>
        </p:blipFill>
        <p:spPr>
          <a:xfrm>
            <a:off x="2355768" y="1775322"/>
            <a:ext cx="4217392" cy="3554659"/>
          </a:xfrm>
          <a:prstGeom prst="rect">
            <a:avLst/>
          </a:prstGeom>
        </p:spPr>
      </p:pic>
      <p:sp>
        <p:nvSpPr>
          <p:cNvPr id="7" name="TextBox 6"/>
          <p:cNvSpPr txBox="1"/>
          <p:nvPr/>
        </p:nvSpPr>
        <p:spPr>
          <a:xfrm>
            <a:off x="5152242" y="2492896"/>
            <a:ext cx="3097836"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Dimension reduction</a:t>
            </a:r>
            <a:endParaRPr kumimoji="1" lang="ko-KR" altLang="en-US" sz="2400" dirty="0" smtClean="0">
              <a:latin typeface="나눔바른고딕OTF Bold" charset="-127"/>
              <a:ea typeface="나눔바른고딕OTF Bold" charset="-127"/>
            </a:endParaRPr>
          </a:p>
        </p:txBody>
      </p:sp>
      <p:sp>
        <p:nvSpPr>
          <p:cNvPr id="8" name="TextBox 7"/>
          <p:cNvSpPr txBox="1"/>
          <p:nvPr/>
        </p:nvSpPr>
        <p:spPr>
          <a:xfrm>
            <a:off x="5152242" y="3177578"/>
            <a:ext cx="1872372"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Convolution</a:t>
            </a:r>
            <a:endParaRPr kumimoji="1" lang="ko-KR" altLang="en-US" sz="2400" dirty="0" smtClean="0">
              <a:latin typeface="나눔바른고딕OTF Bold" charset="-127"/>
              <a:ea typeface="나눔바른고딕OTF Bold" charset="-127"/>
            </a:endParaRPr>
          </a:p>
        </p:txBody>
      </p:sp>
      <p:sp>
        <p:nvSpPr>
          <p:cNvPr id="9" name="TextBox 8"/>
          <p:cNvSpPr txBox="1"/>
          <p:nvPr/>
        </p:nvSpPr>
        <p:spPr>
          <a:xfrm>
            <a:off x="5152242" y="3862260"/>
            <a:ext cx="3688830" cy="461665"/>
          </a:xfrm>
          <a:prstGeom prst="rect">
            <a:avLst/>
          </a:prstGeom>
          <a:noFill/>
        </p:spPr>
        <p:txBody>
          <a:bodyPr wrap="none" rtlCol="0">
            <a:spAutoFit/>
          </a:bodyPr>
          <a:lstStyle/>
          <a:p>
            <a:r>
              <a:rPr kumimoji="1" lang="en-US" altLang="ko-KR" sz="2400" dirty="0" smtClean="0">
                <a:latin typeface="나눔바른고딕OTF Bold" charset="-127"/>
                <a:ea typeface="나눔바른고딕OTF Bold" charset="-127"/>
              </a:rPr>
              <a:t>Dimension </a:t>
            </a:r>
            <a:r>
              <a:rPr kumimoji="1" lang="en-US" altLang="ko-KR" sz="2400" dirty="0" err="1" smtClean="0">
                <a:latin typeface="나눔바른고딕OTF Bold" charset="-127"/>
                <a:ea typeface="나눔바른고딕OTF Bold" charset="-127"/>
              </a:rPr>
              <a:t>increasement</a:t>
            </a:r>
            <a:endParaRPr kumimoji="1" lang="ko-KR" altLang="en-US" sz="2400" dirty="0" smtClean="0">
              <a:latin typeface="나눔바른고딕OTF Bold" charset="-127"/>
              <a:ea typeface="나눔바른고딕OTF Bold" charset="-127"/>
            </a:endParaRPr>
          </a:p>
        </p:txBody>
      </p:sp>
    </p:spTree>
    <p:extLst>
      <p:ext uri="{BB962C8B-B14F-4D97-AF65-F5344CB8AC3E}">
        <p14:creationId xmlns:p14="http://schemas.microsoft.com/office/powerpoint/2010/main" val="28067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8</a:t>
            </a:fld>
            <a:endParaRPr lang="ko-KR" altLang="en-US"/>
          </a:p>
        </p:txBody>
      </p:sp>
      <p:pic>
        <p:nvPicPr>
          <p:cNvPr id="5" name="그림 4"/>
          <p:cNvPicPr>
            <a:picLocks noChangeAspect="1"/>
          </p:cNvPicPr>
          <p:nvPr/>
        </p:nvPicPr>
        <p:blipFill>
          <a:blip r:embed="rId2"/>
          <a:stretch>
            <a:fillRect/>
          </a:stretch>
        </p:blipFill>
        <p:spPr>
          <a:xfrm>
            <a:off x="1691680" y="1844824"/>
            <a:ext cx="5343600" cy="3693800"/>
          </a:xfrm>
          <a:prstGeom prst="rect">
            <a:avLst/>
          </a:prstGeom>
        </p:spPr>
      </p:pic>
      <p:pic>
        <p:nvPicPr>
          <p:cNvPr id="6" name="그림 5"/>
          <p:cNvPicPr>
            <a:picLocks noChangeAspect="1"/>
          </p:cNvPicPr>
          <p:nvPr/>
        </p:nvPicPr>
        <p:blipFill>
          <a:blip r:embed="rId3"/>
          <a:stretch>
            <a:fillRect/>
          </a:stretch>
        </p:blipFill>
        <p:spPr>
          <a:xfrm>
            <a:off x="1591013" y="1684121"/>
            <a:ext cx="5961973" cy="4015206"/>
          </a:xfrm>
          <a:prstGeom prst="rect">
            <a:avLst/>
          </a:prstGeom>
        </p:spPr>
      </p:pic>
    </p:spTree>
    <p:extLst>
      <p:ext uri="{BB962C8B-B14F-4D97-AF65-F5344CB8AC3E}">
        <p14:creationId xmlns:p14="http://schemas.microsoft.com/office/powerpoint/2010/main" val="141836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9</a:t>
            </a:fld>
            <a:endParaRPr lang="ko-KR" altLang="en-US"/>
          </a:p>
        </p:txBody>
      </p:sp>
      <p:pic>
        <p:nvPicPr>
          <p:cNvPr id="5" name="그림 4"/>
          <p:cNvPicPr>
            <a:picLocks noChangeAspect="1"/>
          </p:cNvPicPr>
          <p:nvPr/>
        </p:nvPicPr>
        <p:blipFill>
          <a:blip r:embed="rId2"/>
          <a:stretch>
            <a:fillRect/>
          </a:stretch>
        </p:blipFill>
        <p:spPr>
          <a:xfrm>
            <a:off x="2402839" y="987611"/>
            <a:ext cx="4338322" cy="5328592"/>
          </a:xfrm>
          <a:prstGeom prst="rect">
            <a:avLst/>
          </a:prstGeom>
        </p:spPr>
      </p:pic>
    </p:spTree>
    <p:extLst>
      <p:ext uri="{BB962C8B-B14F-4D97-AF65-F5344CB8AC3E}">
        <p14:creationId xmlns:p14="http://schemas.microsoft.com/office/powerpoint/2010/main" val="142699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dirty="0" smtClean="0"/>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33147</TotalTime>
  <Words>652</Words>
  <Application>Microsoft Macintosh PowerPoint</Application>
  <PresentationFormat>On-screen Show (4:3)</PresentationFormat>
  <Paragraphs>105</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나눔바른고딕OTF Bold</vt:lpstr>
      <vt:lpstr>휴먼둥근헤드라인</vt:lpstr>
      <vt:lpstr>Adobe 고딕 Std B</vt:lpstr>
      <vt:lpstr>Arial Unicode MS</vt:lpstr>
      <vt:lpstr>Garamond</vt:lpstr>
      <vt:lpstr>Meiryo UI</vt:lpstr>
      <vt:lpstr>NanumBarunGothicOTF</vt:lpstr>
      <vt:lpstr>Arial</vt:lpstr>
      <vt:lpstr>Office 테마</vt:lpstr>
      <vt:lpstr>PowerPoint Presentation</vt:lpstr>
      <vt:lpstr>Deep residual networks</vt:lpstr>
      <vt:lpstr>Deeper Network?</vt:lpstr>
      <vt:lpstr>Degradation problem</vt:lpstr>
      <vt:lpstr>Why residual?</vt:lpstr>
      <vt:lpstr>Why residual?</vt:lpstr>
      <vt:lpstr>Deeper bottle architecture</vt:lpstr>
      <vt:lpstr>Experimental results</vt:lpstr>
      <vt:lpstr>Experimental results</vt:lpstr>
      <vt:lpstr>PowerPoint Presentation</vt:lpstr>
      <vt:lpstr>Ensemble model?</vt:lpstr>
      <vt:lpstr>Bagging vs. Boosting</vt:lpstr>
      <vt:lpstr>ResNet is an ensemble model?</vt:lpstr>
      <vt:lpstr>ResNet is an ensemble model?</vt:lpstr>
      <vt:lpstr>Remove a layer?</vt:lpstr>
      <vt:lpstr>Performance?</vt:lpstr>
      <vt:lpstr>Performance?</vt:lpstr>
      <vt:lpstr>Removing multiple layers?</vt:lpstr>
      <vt:lpstr>What does this mean?</vt:lpstr>
      <vt:lpstr>Ensemble of shallow nets?</vt:lpstr>
      <vt:lpstr>PowerPoint Presentation</vt:lpstr>
      <vt:lpstr>Depth vs. width</vt:lpstr>
      <vt:lpstr>Experimental results</vt:lpstr>
      <vt:lpstr>Experimental results</vt:lpstr>
      <vt:lpstr>Experimental results</vt:lpstr>
      <vt:lpstr>Experimental results</vt:lpstr>
      <vt:lpstr>Summary</vt:lpstr>
    </vt:vector>
  </TitlesOfParts>
  <Company>PIL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neohanju</dc:creator>
  <cp:lastModifiedBy>최성준</cp:lastModifiedBy>
  <cp:revision>1139</cp:revision>
  <dcterms:created xsi:type="dcterms:W3CDTF">2010-03-17T18:05:41Z</dcterms:created>
  <dcterms:modified xsi:type="dcterms:W3CDTF">2017-08-12T05:02:50Z</dcterms:modified>
</cp:coreProperties>
</file>